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1200"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74BB3100-586A-423C-BE5C-C1E15461AF3F}" type="datetimeFigureOut">
              <a:rPr lang="es-ES" smtClean="0"/>
              <a:t>02/02/2021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370411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4BB3100-586A-423C-BE5C-C1E15461AF3F}" type="datetimeFigureOut">
              <a:rPr lang="es-ES" smtClean="0"/>
              <a:t>02/02/2021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123471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4BB3100-586A-423C-BE5C-C1E15461AF3F}" type="datetimeFigureOut">
              <a:rPr lang="es-ES" smtClean="0"/>
              <a:t>02/02/2021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335128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4BB3100-586A-423C-BE5C-C1E15461AF3F}" type="datetimeFigureOut">
              <a:rPr lang="es-ES" smtClean="0"/>
              <a:t>02/02/2021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274093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4BB3100-586A-423C-BE5C-C1E15461AF3F}" type="datetimeFigureOut">
              <a:rPr lang="es-ES" smtClean="0"/>
              <a:t>02/02/2021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119904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4BB3100-586A-423C-BE5C-C1E15461AF3F}" type="datetimeFigureOut">
              <a:rPr lang="es-ES" smtClean="0"/>
              <a:t>02/02/2021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103667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4BB3100-586A-423C-BE5C-C1E15461AF3F}" type="datetimeFigureOut">
              <a:rPr lang="es-ES" smtClean="0"/>
              <a:t>02/02/2021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200782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4BB3100-586A-423C-BE5C-C1E15461AF3F}" type="datetimeFigureOut">
              <a:rPr lang="es-ES" smtClean="0"/>
              <a:t>02/02/2021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423228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4BB3100-586A-423C-BE5C-C1E15461AF3F}" type="datetimeFigureOut">
              <a:rPr lang="es-ES" smtClean="0"/>
              <a:t>02/02/2021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57035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4BB3100-586A-423C-BE5C-C1E15461AF3F}" type="datetimeFigureOut">
              <a:rPr lang="es-ES" smtClean="0"/>
              <a:t>02/02/2021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282359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4BB3100-586A-423C-BE5C-C1E15461AF3F}" type="datetimeFigureOut">
              <a:rPr lang="es-ES" smtClean="0"/>
              <a:t>02/02/2021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DA8FB0-4721-49A6-ADB1-247D7D1E7F6D}" type="slidenum">
              <a:rPr lang="es-ES" smtClean="0"/>
              <a:t>‹Nº›</a:t>
            </a:fld>
            <a:endParaRPr lang="es-ES"/>
          </a:p>
        </p:txBody>
      </p:sp>
    </p:spTree>
    <p:extLst>
      <p:ext uri="{BB962C8B-B14F-4D97-AF65-F5344CB8AC3E}">
        <p14:creationId xmlns:p14="http://schemas.microsoft.com/office/powerpoint/2010/main" val="369890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B3100-586A-423C-BE5C-C1E15461AF3F}" type="datetimeFigureOut">
              <a:rPr lang="es-ES" smtClean="0"/>
              <a:t>02/02/2021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8FB0-4721-49A6-ADB1-247D7D1E7F6D}" type="slidenum">
              <a:rPr lang="es-ES" smtClean="0"/>
              <a:t>‹Nº›</a:t>
            </a:fld>
            <a:endParaRPr lang="es-ES"/>
          </a:p>
        </p:txBody>
      </p:sp>
    </p:spTree>
    <p:extLst>
      <p:ext uri="{BB962C8B-B14F-4D97-AF65-F5344CB8AC3E}">
        <p14:creationId xmlns:p14="http://schemas.microsoft.com/office/powerpoint/2010/main" val="348494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35177" y="492765"/>
            <a:ext cx="11400563" cy="27084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1400" i="1" baseline="0" dirty="0"/>
              <a:t>- </a:t>
            </a:r>
            <a:r>
              <a:rPr lang="es-ES" altLang="es-ES" sz="1600" i="1" baseline="0" dirty="0"/>
              <a:t>Se requiere que todos los empleados de los Contratistas realicen el fichaje por entrada en el área / zona en la que operan antes de comenzar y fichaje de salida después de terminar su trabajo. Esto significa que cuando un empleado abandona el área de trabajo, debe marcar la salida. </a:t>
            </a:r>
          </a:p>
          <a:p>
            <a:pPr lvl="0"/>
            <a:r>
              <a:rPr lang="es-ES" altLang="es-ES" sz="1600" i="1" baseline="0" dirty="0"/>
              <a:t>-</a:t>
            </a:r>
            <a:r>
              <a:rPr lang="es-ES" altLang="es-ES" sz="1600" i="1" dirty="0"/>
              <a:t> </a:t>
            </a:r>
            <a:r>
              <a:rPr lang="es-ES" altLang="es-ES" sz="1600" i="1" baseline="0" dirty="0"/>
              <a:t>Si hay cambio de instalación se marca la salida de la primera y la llegada en la segunda. El tiempo de transferencia es de una duración razonable, pero máximo de 30 minutos.</a:t>
            </a:r>
          </a:p>
          <a:p>
            <a:r>
              <a:rPr lang="es-ES" altLang="es-ES" sz="1600" i="1" baseline="0" dirty="0"/>
              <a:t>- A los </a:t>
            </a:r>
            <a:r>
              <a:rPr lang="es-ES" altLang="es-ES" sz="1600" i="1" dirty="0"/>
              <a:t>empleados de los contratistas también se les requiere fichar cuando salen del área temporalmente. Esto se aplica en casos como descansos para bocadillo, comida o cena en otra estación de trabajo dentro o fuera de las instalaciones de ArcelorMittal o en el propio taller. Si la operación no se realiza de esta forma no se puede evaluar correctamente la situación en el caso de un riesgo de seguridad, por ejemplo. No podemos estar seguros de quién está o no actualmente asignado y en qué área/zona. </a:t>
            </a:r>
          </a:p>
          <a:p>
            <a:r>
              <a:rPr lang="es-ES" sz="1600" i="1" dirty="0"/>
              <a:t>- Los marcajes no realizados serán considerados como una vulneración de los procedimientos de identificación y de las normas de seguridad, con las consecuencias que ello puede conllevar si tales vulneraciones no se corrigen de modo inmediato.</a:t>
            </a:r>
            <a:endParaRPr lang="es-ES" altLang="es-ES" sz="1600" i="1" dirty="0"/>
          </a:p>
        </p:txBody>
      </p:sp>
      <p:graphicFrame>
        <p:nvGraphicFramePr>
          <p:cNvPr id="5" name="Tabla 4"/>
          <p:cNvGraphicFramePr>
            <a:graphicFrameLocks noGrp="1"/>
          </p:cNvGraphicFramePr>
          <p:nvPr>
            <p:extLst>
              <p:ext uri="{D42A27DB-BD31-4B8C-83A1-F6EECF244321}">
                <p14:modId xmlns:p14="http://schemas.microsoft.com/office/powerpoint/2010/main" val="1210971758"/>
              </p:ext>
            </p:extLst>
          </p:nvPr>
        </p:nvGraphicFramePr>
        <p:xfrm>
          <a:off x="463826" y="3282801"/>
          <a:ext cx="8035876" cy="3017520"/>
        </p:xfrm>
        <a:graphic>
          <a:graphicData uri="http://schemas.openxmlformats.org/drawingml/2006/table">
            <a:tbl>
              <a:tblPr firstRow="1" bandRow="1">
                <a:tableStyleId>{5C22544A-7EE6-4342-B048-85BDC9FD1C3A}</a:tableStyleId>
              </a:tblPr>
              <a:tblGrid>
                <a:gridCol w="4294998">
                  <a:extLst>
                    <a:ext uri="{9D8B030D-6E8A-4147-A177-3AD203B41FA5}">
                      <a16:colId xmlns:a16="http://schemas.microsoft.com/office/drawing/2014/main" val="2166749657"/>
                    </a:ext>
                  </a:extLst>
                </a:gridCol>
                <a:gridCol w="1885124">
                  <a:extLst>
                    <a:ext uri="{9D8B030D-6E8A-4147-A177-3AD203B41FA5}">
                      <a16:colId xmlns:a16="http://schemas.microsoft.com/office/drawing/2014/main" val="2254807265"/>
                    </a:ext>
                  </a:extLst>
                </a:gridCol>
                <a:gridCol w="1855754">
                  <a:extLst>
                    <a:ext uri="{9D8B030D-6E8A-4147-A177-3AD203B41FA5}">
                      <a16:colId xmlns:a16="http://schemas.microsoft.com/office/drawing/2014/main" val="4127456180"/>
                    </a:ext>
                  </a:extLst>
                </a:gridCol>
              </a:tblGrid>
              <a:tr h="318105">
                <a:tc>
                  <a:txBody>
                    <a:bodyPr/>
                    <a:lstStyle/>
                    <a:p>
                      <a:r>
                        <a:rPr lang="es-ES" sz="1600" baseline="0" dirty="0">
                          <a:solidFill>
                            <a:schemeClr val="accent1">
                              <a:lumMod val="10000"/>
                            </a:schemeClr>
                          </a:solidFill>
                        </a:rPr>
                        <a:t>Sistemática de fichajes a realizar</a:t>
                      </a:r>
                      <a:endParaRPr lang="es-ES" sz="1600" dirty="0">
                        <a:solidFill>
                          <a:schemeClr val="accent1">
                            <a:lumMod val="10000"/>
                          </a:schemeClr>
                        </a:solidFill>
                      </a:endParaRPr>
                    </a:p>
                  </a:txBody>
                  <a:tcPr/>
                </a:tc>
                <a:tc>
                  <a:txBody>
                    <a:bodyPr/>
                    <a:lstStyle/>
                    <a:p>
                      <a:r>
                        <a:rPr lang="es-ES" sz="1600" b="1" kern="1200" baseline="0" dirty="0">
                          <a:solidFill>
                            <a:schemeClr val="accent1">
                              <a:lumMod val="10000"/>
                            </a:schemeClr>
                          </a:solidFill>
                          <a:latin typeface="+mn-lt"/>
                          <a:ea typeface="+mn-ea"/>
                          <a:cs typeface="+mn-cs"/>
                        </a:rPr>
                        <a:t>Smartphone</a:t>
                      </a:r>
                    </a:p>
                  </a:txBody>
                  <a:tcPr/>
                </a:tc>
                <a:tc>
                  <a:txBody>
                    <a:bodyPr/>
                    <a:lstStyle/>
                    <a:p>
                      <a:pPr marL="0" algn="l" defTabSz="914400" rtl="0" eaLnBrk="1" latinLnBrk="0" hangingPunct="1"/>
                      <a:r>
                        <a:rPr lang="es-ES" sz="1600" b="1" kern="1200" baseline="0" dirty="0">
                          <a:solidFill>
                            <a:schemeClr val="accent1">
                              <a:lumMod val="10000"/>
                            </a:schemeClr>
                          </a:solidFill>
                          <a:latin typeface="+mn-lt"/>
                          <a:ea typeface="+mn-ea"/>
                          <a:cs typeface="+mn-cs"/>
                        </a:rPr>
                        <a:t>Puesto fijo</a:t>
                      </a:r>
                    </a:p>
                  </a:txBody>
                  <a:tcPr/>
                </a:tc>
                <a:extLst>
                  <a:ext uri="{0D108BD9-81ED-4DB2-BD59-A6C34878D82A}">
                    <a16:rowId xmlns:a16="http://schemas.microsoft.com/office/drawing/2014/main" val="1587503808"/>
                  </a:ext>
                </a:extLst>
              </a:tr>
              <a:tr h="318105">
                <a:tc>
                  <a:txBody>
                    <a:bodyPr/>
                    <a:lstStyle/>
                    <a:p>
                      <a:r>
                        <a:rPr lang="es-ES" sz="1600" dirty="0"/>
                        <a:t>Llegada</a:t>
                      </a:r>
                      <a:r>
                        <a:rPr lang="es-ES" sz="1600" baseline="0" dirty="0"/>
                        <a:t> a la instalación</a:t>
                      </a:r>
                      <a:endParaRPr lang="es-ES" sz="1600" dirty="0"/>
                    </a:p>
                  </a:txBody>
                  <a:tcPr/>
                </a:tc>
                <a:tc>
                  <a:txBody>
                    <a:bodyPr/>
                    <a:lstStyle/>
                    <a:p>
                      <a:endParaRPr lang="es-ES" sz="1600" dirty="0"/>
                    </a:p>
                  </a:txBody>
                  <a:tcPr/>
                </a:tc>
                <a:tc>
                  <a:txBody>
                    <a:bodyPr/>
                    <a:lstStyle/>
                    <a:p>
                      <a:r>
                        <a:rPr lang="es-ES" sz="1600" dirty="0">
                          <a:solidFill>
                            <a:srgbClr val="FF0000"/>
                          </a:solidFill>
                        </a:rPr>
                        <a:t>**</a:t>
                      </a:r>
                    </a:p>
                  </a:txBody>
                  <a:tcPr/>
                </a:tc>
                <a:extLst>
                  <a:ext uri="{0D108BD9-81ED-4DB2-BD59-A6C34878D82A}">
                    <a16:rowId xmlns:a16="http://schemas.microsoft.com/office/drawing/2014/main" val="453957513"/>
                  </a:ext>
                </a:extLst>
              </a:tr>
              <a:tr h="318105">
                <a:tc>
                  <a:txBody>
                    <a:bodyPr/>
                    <a:lstStyle/>
                    <a:p>
                      <a:r>
                        <a:rPr lang="es-ES" sz="1600" dirty="0"/>
                        <a:t>Inicio de los trabajos</a:t>
                      </a:r>
                    </a:p>
                  </a:txBody>
                  <a:tcPr/>
                </a:tc>
                <a:tc>
                  <a:txBody>
                    <a:bodyPr/>
                    <a:lstStyle/>
                    <a:p>
                      <a:r>
                        <a:rPr lang="es-ES" sz="1600" dirty="0">
                          <a:solidFill>
                            <a:srgbClr val="FF0000"/>
                          </a:solidFill>
                        </a:rPr>
                        <a:t>**</a:t>
                      </a:r>
                    </a:p>
                  </a:txBody>
                  <a:tcPr/>
                </a:tc>
                <a:tc>
                  <a:txBody>
                    <a:bodyPr/>
                    <a:lstStyle/>
                    <a:p>
                      <a:endParaRPr lang="es-ES" sz="1600" dirty="0"/>
                    </a:p>
                  </a:txBody>
                  <a:tcPr/>
                </a:tc>
                <a:extLst>
                  <a:ext uri="{0D108BD9-81ED-4DB2-BD59-A6C34878D82A}">
                    <a16:rowId xmlns:a16="http://schemas.microsoft.com/office/drawing/2014/main" val="4257739422"/>
                  </a:ext>
                </a:extLst>
              </a:tr>
              <a:tr h="318105">
                <a:tc>
                  <a:txBody>
                    <a:bodyPr/>
                    <a:lstStyle/>
                    <a:p>
                      <a:r>
                        <a:rPr lang="es-ES" sz="1600" dirty="0"/>
                        <a:t>Salida al bocadillo</a:t>
                      </a:r>
                    </a:p>
                  </a:txBody>
                  <a:tcPr/>
                </a:tc>
                <a:tc>
                  <a:txBody>
                    <a:bodyPr/>
                    <a:lstStyle/>
                    <a:p>
                      <a:r>
                        <a:rPr lang="es-E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a:t>
                      </a:r>
                    </a:p>
                  </a:txBody>
                  <a:tcPr/>
                </a:tc>
                <a:extLst>
                  <a:ext uri="{0D108BD9-81ED-4DB2-BD59-A6C34878D82A}">
                    <a16:rowId xmlns:a16="http://schemas.microsoft.com/office/drawing/2014/main" val="2200404741"/>
                  </a:ext>
                </a:extLst>
              </a:tr>
              <a:tr h="318105">
                <a:tc>
                  <a:txBody>
                    <a:bodyPr/>
                    <a:lstStyle/>
                    <a:p>
                      <a:r>
                        <a:rPr lang="es-ES" sz="1600" dirty="0"/>
                        <a:t>Entrada del bocadillo</a:t>
                      </a:r>
                    </a:p>
                  </a:txBody>
                  <a:tcPr/>
                </a:tc>
                <a:tc>
                  <a:txBody>
                    <a:bodyPr/>
                    <a:lstStyle/>
                    <a:p>
                      <a:r>
                        <a:rPr lang="es-E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a:t>
                      </a:r>
                    </a:p>
                  </a:txBody>
                  <a:tcPr/>
                </a:tc>
                <a:extLst>
                  <a:ext uri="{0D108BD9-81ED-4DB2-BD59-A6C34878D82A}">
                    <a16:rowId xmlns:a16="http://schemas.microsoft.com/office/drawing/2014/main" val="4084533024"/>
                  </a:ext>
                </a:extLst>
              </a:tr>
              <a:tr h="318105">
                <a:tc>
                  <a:txBody>
                    <a:bodyPr/>
                    <a:lstStyle/>
                    <a:p>
                      <a:r>
                        <a:rPr lang="es-ES" sz="1600" dirty="0"/>
                        <a:t>Entrada otra zona </a:t>
                      </a:r>
                      <a:r>
                        <a:rPr lang="es-ES" sz="1600" i="1" kern="1200" baseline="0" dirty="0">
                          <a:solidFill>
                            <a:schemeClr val="accent5">
                              <a:lumMod val="75000"/>
                            </a:schemeClr>
                          </a:solidFill>
                          <a:latin typeface="+mn-lt"/>
                          <a:ea typeface="+mn-ea"/>
                          <a:cs typeface="+mn-cs"/>
                        </a:rPr>
                        <a:t>(1)</a:t>
                      </a:r>
                    </a:p>
                  </a:txBody>
                  <a:tcPr/>
                </a:tc>
                <a:tc>
                  <a:txBody>
                    <a:bodyPr/>
                    <a:lstStyle/>
                    <a:p>
                      <a:r>
                        <a:rPr lang="es-ES" sz="1600" dirty="0">
                          <a:solidFill>
                            <a:srgbClr val="FF0000"/>
                          </a:solidFill>
                        </a:rPr>
                        <a:t>**</a:t>
                      </a:r>
                    </a:p>
                  </a:txBody>
                  <a:tcPr/>
                </a:tc>
                <a:tc>
                  <a:txBody>
                    <a:bodyPr/>
                    <a:lstStyle/>
                    <a:p>
                      <a:endParaRPr lang="es-ES" sz="1600" dirty="0"/>
                    </a:p>
                  </a:txBody>
                  <a:tcPr/>
                </a:tc>
                <a:extLst>
                  <a:ext uri="{0D108BD9-81ED-4DB2-BD59-A6C34878D82A}">
                    <a16:rowId xmlns:a16="http://schemas.microsoft.com/office/drawing/2014/main" val="675071945"/>
                  </a:ext>
                </a:extLst>
              </a:tr>
              <a:tr h="318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Salida a comida</a:t>
                      </a:r>
                    </a:p>
                  </a:txBody>
                  <a:tcPr/>
                </a:tc>
                <a:tc>
                  <a:txBody>
                    <a:bodyPr/>
                    <a:lstStyle/>
                    <a:p>
                      <a:r>
                        <a:rPr lang="es-ES" sz="16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a:t>
                      </a:r>
                    </a:p>
                  </a:txBody>
                  <a:tcPr/>
                </a:tc>
                <a:extLst>
                  <a:ext uri="{0D108BD9-81ED-4DB2-BD59-A6C34878D82A}">
                    <a16:rowId xmlns:a16="http://schemas.microsoft.com/office/drawing/2014/main" val="3665449566"/>
                  </a:ext>
                </a:extLst>
              </a:tr>
              <a:tr h="318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Regreso de comida</a:t>
                      </a:r>
                    </a:p>
                  </a:txBody>
                  <a:tcPr/>
                </a:tc>
                <a:tc>
                  <a:txBody>
                    <a:bodyPr/>
                    <a:lstStyle/>
                    <a:p>
                      <a:r>
                        <a:rPr lang="es-ES" sz="1600" dirty="0"/>
                        <a:t>* </a:t>
                      </a:r>
                      <a:endParaRPr lang="es-E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a:t>
                      </a:r>
                    </a:p>
                  </a:txBody>
                  <a:tcPr/>
                </a:tc>
                <a:extLst>
                  <a:ext uri="{0D108BD9-81ED-4DB2-BD59-A6C34878D82A}">
                    <a16:rowId xmlns:a16="http://schemas.microsoft.com/office/drawing/2014/main" val="4163247759"/>
                  </a:ext>
                </a:extLst>
              </a:tr>
              <a:tr h="318105">
                <a:tc>
                  <a:txBody>
                    <a:bodyPr/>
                    <a:lstStyle/>
                    <a:p>
                      <a:r>
                        <a:rPr lang="es-ES" sz="1600" dirty="0"/>
                        <a:t>Salida de cualquier</a:t>
                      </a:r>
                      <a:r>
                        <a:rPr lang="es-ES" sz="1600" baseline="0" dirty="0"/>
                        <a:t> zona</a:t>
                      </a:r>
                      <a:endParaRPr lang="es-ES" sz="1600" dirty="0"/>
                    </a:p>
                  </a:txBody>
                  <a:tcPr/>
                </a:tc>
                <a:tc>
                  <a:txBody>
                    <a:bodyPr/>
                    <a:lstStyle/>
                    <a:p>
                      <a:r>
                        <a:rPr lang="es-ES" sz="16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t>*</a:t>
                      </a:r>
                    </a:p>
                  </a:txBody>
                  <a:tcPr/>
                </a:tc>
                <a:extLst>
                  <a:ext uri="{0D108BD9-81ED-4DB2-BD59-A6C34878D82A}">
                    <a16:rowId xmlns:a16="http://schemas.microsoft.com/office/drawing/2014/main" val="3197791234"/>
                  </a:ext>
                </a:extLst>
              </a:tr>
            </a:tbl>
          </a:graphicData>
        </a:graphic>
      </p:graphicFrame>
      <p:pic>
        <p:nvPicPr>
          <p:cNvPr id="6" name="Imagen 5"/>
          <p:cNvPicPr>
            <a:picLocks noChangeAspect="1"/>
          </p:cNvPicPr>
          <p:nvPr/>
        </p:nvPicPr>
        <p:blipFill>
          <a:blip r:embed="rId3"/>
          <a:stretch>
            <a:fillRect/>
          </a:stretch>
        </p:blipFill>
        <p:spPr>
          <a:xfrm>
            <a:off x="9290024" y="3201198"/>
            <a:ext cx="1855053" cy="2180635"/>
          </a:xfrm>
          <a:prstGeom prst="rect">
            <a:avLst/>
          </a:prstGeom>
        </p:spPr>
      </p:pic>
      <p:sp>
        <p:nvSpPr>
          <p:cNvPr id="7" name="Rectángulo 6"/>
          <p:cNvSpPr/>
          <p:nvPr/>
        </p:nvSpPr>
        <p:spPr>
          <a:xfrm>
            <a:off x="9087431" y="5486400"/>
            <a:ext cx="2349195" cy="1077218"/>
          </a:xfrm>
          <a:prstGeom prst="rect">
            <a:avLst/>
          </a:prstGeom>
          <a:ln w="12700">
            <a:solidFill>
              <a:schemeClr val="accent1"/>
            </a:solidFill>
          </a:ln>
        </p:spPr>
        <p:txBody>
          <a:bodyPr wrap="square">
            <a:spAutoFit/>
          </a:bodyPr>
          <a:lstStyle/>
          <a:p>
            <a:r>
              <a:rPr lang="es-ES" sz="1600" b="1" i="1" baseline="0" dirty="0">
                <a:solidFill>
                  <a:srgbClr val="FF0000"/>
                </a:solidFill>
              </a:rPr>
              <a:t>**Sólo en este tipo </a:t>
            </a:r>
          </a:p>
          <a:p>
            <a:r>
              <a:rPr lang="es-ES" sz="1600" b="1" i="1" baseline="0" dirty="0">
                <a:solidFill>
                  <a:srgbClr val="FF0000"/>
                </a:solidFill>
              </a:rPr>
              <a:t>de dispositivo. </a:t>
            </a:r>
          </a:p>
          <a:p>
            <a:r>
              <a:rPr lang="es-ES" sz="1600" b="1" i="1" baseline="0" dirty="0">
                <a:solidFill>
                  <a:schemeClr val="tx2"/>
                </a:solidFill>
              </a:rPr>
              <a:t>  </a:t>
            </a:r>
            <a:r>
              <a:rPr lang="es-ES" sz="1600" b="1" i="1" baseline="0" dirty="0"/>
              <a:t>* En </a:t>
            </a:r>
            <a:r>
              <a:rPr lang="es-ES" sz="1600" b="1" i="1" baseline="0" dirty="0" err="1"/>
              <a:t>smartphone</a:t>
            </a:r>
            <a:r>
              <a:rPr lang="es-ES" sz="1600" b="1" i="1" baseline="0" dirty="0"/>
              <a:t>  </a:t>
            </a:r>
            <a:r>
              <a:rPr lang="es-ES" sz="1600" b="1" i="1" baseline="0" dirty="0" err="1"/>
              <a:t>ó</a:t>
            </a:r>
            <a:r>
              <a:rPr lang="es-ES" sz="1600" b="1" i="1" baseline="0" dirty="0"/>
              <a:t> en dispositivo fijo </a:t>
            </a:r>
            <a:endParaRPr lang="es-ES" sz="1600" dirty="0"/>
          </a:p>
        </p:txBody>
      </p:sp>
      <p:sp>
        <p:nvSpPr>
          <p:cNvPr id="8" name="Text Box 3"/>
          <p:cNvSpPr txBox="1">
            <a:spLocks noChangeArrowheads="1"/>
          </p:cNvSpPr>
          <p:nvPr>
            <p:custDataLst>
              <p:tags r:id="rId1"/>
            </p:custDataLst>
          </p:nvPr>
        </p:nvSpPr>
        <p:spPr bwMode="auto">
          <a:xfrm>
            <a:off x="235177" y="6313603"/>
            <a:ext cx="8264525" cy="584775"/>
          </a:xfrm>
          <a:prstGeom prst="rect">
            <a:avLst/>
          </a:prstGeom>
          <a:noFill/>
          <a:ln w="9525">
            <a:noFill/>
            <a:miter lim="800000"/>
            <a:headEnd/>
            <a:tailEnd/>
          </a:ln>
          <a:effectLst/>
        </p:spPr>
        <p:txBody>
          <a:bodyPr wrap="square">
            <a:spAutoFit/>
          </a:bodyPr>
          <a:lstStyle/>
          <a:p>
            <a:pPr>
              <a:spcBef>
                <a:spcPct val="50000"/>
              </a:spcBef>
            </a:pPr>
            <a:r>
              <a:rPr lang="es-ES" sz="1600" i="1" baseline="0" dirty="0">
                <a:solidFill>
                  <a:schemeClr val="accent5">
                    <a:lumMod val="75000"/>
                  </a:schemeClr>
                </a:solidFill>
              </a:rPr>
              <a:t>(1) Si hay cambio de zona en la misma instalación no es necesario realizar el fichaje de salida de la primera, es suficiente el marcaje de entrada en la segunda zona.</a:t>
            </a:r>
          </a:p>
        </p:txBody>
      </p:sp>
      <p:sp>
        <p:nvSpPr>
          <p:cNvPr id="9" name="Rectangle 2"/>
          <p:cNvSpPr>
            <a:spLocks noChangeArrowheads="1"/>
          </p:cNvSpPr>
          <p:nvPr/>
        </p:nvSpPr>
        <p:spPr bwMode="auto">
          <a:xfrm>
            <a:off x="1865659" y="0"/>
            <a:ext cx="6006057" cy="411163"/>
          </a:xfrm>
          <a:prstGeom prst="rect">
            <a:avLst/>
          </a:prstGeom>
          <a:noFill/>
          <a:ln w="9525">
            <a:noFill/>
            <a:miter lim="800000"/>
            <a:headEnd/>
            <a:tailEnd/>
          </a:ln>
        </p:spPr>
        <p:txBody>
          <a:bodyPr lIns="0" tIns="0" rIns="0" bIns="0" anchor="b"/>
          <a:lstStyle/>
          <a:p>
            <a:pPr eaLnBrk="1" hangingPunct="1"/>
            <a:r>
              <a:rPr lang="es-ES" sz="2400" baseline="0" dirty="0" err="1">
                <a:solidFill>
                  <a:srgbClr val="FF0000"/>
                </a:solidFill>
              </a:rPr>
              <a:t>Badging</a:t>
            </a:r>
            <a:r>
              <a:rPr lang="es-ES" sz="2400" baseline="0" dirty="0">
                <a:solidFill>
                  <a:srgbClr val="FF0000"/>
                </a:solidFill>
              </a:rPr>
              <a:t> en las instalaciones de AM Asturias </a:t>
            </a:r>
          </a:p>
        </p:txBody>
      </p:sp>
    </p:spTree>
    <p:extLst>
      <p:ext uri="{BB962C8B-B14F-4D97-AF65-F5344CB8AC3E}">
        <p14:creationId xmlns:p14="http://schemas.microsoft.com/office/powerpoint/2010/main" val="91847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66F9B0-70A5-4ADD-AC4F-DAEFCA884F7C}"/>
              </a:ext>
            </a:extLst>
          </p:cNvPr>
          <p:cNvSpPr>
            <a:spLocks noChangeArrowheads="1"/>
          </p:cNvSpPr>
          <p:nvPr/>
        </p:nvSpPr>
        <p:spPr bwMode="auto">
          <a:xfrm>
            <a:off x="1865659" y="0"/>
            <a:ext cx="8896126" cy="411163"/>
          </a:xfrm>
          <a:prstGeom prst="rect">
            <a:avLst/>
          </a:prstGeom>
          <a:noFill/>
          <a:ln w="9525">
            <a:noFill/>
            <a:miter lim="800000"/>
            <a:headEnd/>
            <a:tailEnd/>
          </a:ln>
        </p:spPr>
        <p:txBody>
          <a:bodyPr lIns="0" tIns="0" rIns="0" bIns="0" anchor="b"/>
          <a:lstStyle/>
          <a:p>
            <a:pPr eaLnBrk="1" hangingPunct="1"/>
            <a:r>
              <a:rPr lang="es-ES" sz="2400" baseline="0" dirty="0" err="1">
                <a:solidFill>
                  <a:srgbClr val="FF0000"/>
                </a:solidFill>
              </a:rPr>
              <a:t>Badging</a:t>
            </a:r>
            <a:r>
              <a:rPr lang="es-ES" sz="2400" baseline="0" dirty="0">
                <a:solidFill>
                  <a:srgbClr val="FF0000"/>
                </a:solidFill>
              </a:rPr>
              <a:t> en las instalaciones de AM Asturias (aclaraciones) </a:t>
            </a:r>
          </a:p>
        </p:txBody>
      </p:sp>
      <p:sp>
        <p:nvSpPr>
          <p:cNvPr id="4" name="Rectangle 2">
            <a:extLst>
              <a:ext uri="{FF2B5EF4-FFF2-40B4-BE49-F238E27FC236}">
                <a16:creationId xmlns:a16="http://schemas.microsoft.com/office/drawing/2014/main" id="{784F68F9-DC52-4547-807D-2575F22570E6}"/>
              </a:ext>
            </a:extLst>
          </p:cNvPr>
          <p:cNvSpPr>
            <a:spLocks noChangeArrowheads="1"/>
          </p:cNvSpPr>
          <p:nvPr/>
        </p:nvSpPr>
        <p:spPr bwMode="auto">
          <a:xfrm>
            <a:off x="290210" y="377483"/>
            <a:ext cx="11400563" cy="64633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Tx/>
              <a:buChar char="-"/>
              <a:tabLst/>
            </a:pPr>
            <a:r>
              <a:rPr lang="es-ES" altLang="es-ES" sz="2000" dirty="0"/>
              <a:t>Normalmente el primer fichaje se realiza en el dispositivo fijo de entrada a la instalación (botón entrada) a excepción de instalaciones donde no lo tienen como es el caso de Energías, FFCC,… A continuación el trabajador se dirige a la zona de trabajo y se realiza el marcaje en el tag de zona con el dispositivo móvil. Si hay cambio de zona dentro de la misma instalación solo es necesario que se marque la entrada de la nueva zona. Al finalizar la jornada se ficha la salida de la instalación la cual puede ser realizada o en el terminal fijo (botón salida) </a:t>
            </a:r>
            <a:r>
              <a:rPr lang="es-ES" altLang="es-ES" sz="2000" dirty="0" err="1"/>
              <a:t>ó</a:t>
            </a:r>
            <a:r>
              <a:rPr lang="es-ES" altLang="es-ES" sz="2000" dirty="0"/>
              <a:t> con el dispositivo móvil en el último tag de zona donde se ha trabajado. También es posible hacer la salida en los dos dispositivos mencionados teniendo en cuenta que </a:t>
            </a:r>
            <a:r>
              <a:rPr lang="es-ES" altLang="es-ES" sz="2000" u="sng" dirty="0"/>
              <a:t>el tiempo contabilizado es el comprendido entre el primer fichaje de entrada y el primer fichaje de salida</a:t>
            </a:r>
            <a:r>
              <a:rPr lang="es-ES" altLang="es-ES" sz="2000" dirty="0"/>
              <a:t>.</a:t>
            </a:r>
          </a:p>
          <a:p>
            <a:pPr marL="342900" marR="0" lvl="0" indent="-342900" algn="just" defTabSz="914400" rtl="0" eaLnBrk="0" fontAlgn="base" latinLnBrk="0" hangingPunct="0">
              <a:lnSpc>
                <a:spcPct val="100000"/>
              </a:lnSpc>
              <a:spcBef>
                <a:spcPct val="0"/>
              </a:spcBef>
              <a:spcAft>
                <a:spcPct val="0"/>
              </a:spcAft>
              <a:buClrTx/>
              <a:buSzTx/>
              <a:buFontTx/>
              <a:buChar char="-"/>
              <a:tabLst/>
            </a:pPr>
            <a:r>
              <a:rPr lang="es-ES" altLang="es-ES" sz="2000" dirty="0"/>
              <a:t>En aquellos trabajadores que realizan los </a:t>
            </a:r>
            <a:r>
              <a:rPr lang="es-ES" altLang="es-ES" sz="2000" u="sng" dirty="0"/>
              <a:t>trabajos moviéndose continuamente por la instalación</a:t>
            </a:r>
            <a:r>
              <a:rPr lang="es-ES" altLang="es-ES" sz="2000" dirty="0"/>
              <a:t> no es necesario que marquen en los dispositivos móviles cada vez que cambian de zona. Es suficiente el fichaje de entrada y salida en el dispositivo fijo. Aparecerán monitorizados en la zona transversal de la instalación.</a:t>
            </a:r>
          </a:p>
          <a:p>
            <a:pPr marL="342900" lvl="0" indent="-342900" algn="just" eaLnBrk="0" fontAlgn="base" hangingPunct="0">
              <a:spcBef>
                <a:spcPct val="0"/>
              </a:spcBef>
              <a:spcAft>
                <a:spcPct val="0"/>
              </a:spcAft>
              <a:buFontTx/>
              <a:buChar char="-"/>
            </a:pPr>
            <a:r>
              <a:rPr lang="es-ES" altLang="es-ES" sz="2000" dirty="0"/>
              <a:t>Cuando se abandona la instalación se realiza el fichaje de salida de la misma, bien sea para salir por la portería de la fábrica, para trabajar en otra instalación o en un taller propio. Si no se realiza de esta forma, cuando se sale de factoría el sistema </a:t>
            </a:r>
            <a:r>
              <a:rPr lang="es-ES" altLang="es-ES" sz="2000" dirty="0" err="1"/>
              <a:t>badging</a:t>
            </a:r>
            <a:r>
              <a:rPr lang="es-ES" altLang="es-ES" sz="2000" dirty="0"/>
              <a:t> no tiene constancia de la hora de salida de la instalación y por lo tanto no contabiliza el tiempo trabajado. </a:t>
            </a:r>
            <a:r>
              <a:rPr lang="es-ES" altLang="es-ES" sz="2000" u="sng" dirty="0"/>
              <a:t>El tiempo de </a:t>
            </a:r>
            <a:r>
              <a:rPr lang="es-ES" altLang="es-ES" sz="2000" u="sng" dirty="0" err="1"/>
              <a:t>badging</a:t>
            </a:r>
            <a:r>
              <a:rPr lang="es-ES" altLang="es-ES" sz="2000" u="sng" dirty="0"/>
              <a:t> es el resultado de los marcajes realizados en los dispositivos de la instalación y no en aquellos de entrada y salida de la factoría</a:t>
            </a:r>
            <a:r>
              <a:rPr lang="es-ES" altLang="es-ES" sz="2000" dirty="0"/>
              <a:t>.</a:t>
            </a:r>
          </a:p>
          <a:p>
            <a:pPr marL="342900" marR="0" lvl="0" indent="-342900" algn="just" defTabSz="914400" rtl="0" eaLnBrk="0" fontAlgn="base" latinLnBrk="0" hangingPunct="0">
              <a:lnSpc>
                <a:spcPct val="100000"/>
              </a:lnSpc>
              <a:spcBef>
                <a:spcPct val="0"/>
              </a:spcBef>
              <a:spcAft>
                <a:spcPct val="0"/>
              </a:spcAft>
              <a:buClrTx/>
              <a:buSzTx/>
              <a:buFontTx/>
              <a:buChar char="-"/>
              <a:tabLst/>
            </a:pPr>
            <a:r>
              <a:rPr lang="es-ES" altLang="es-ES" sz="2000" dirty="0"/>
              <a:t>En el caso de </a:t>
            </a:r>
            <a:r>
              <a:rPr lang="es-ES" altLang="es-ES" sz="2000" u="sng" dirty="0"/>
              <a:t>trabajos realizados en los edificios </a:t>
            </a:r>
            <a:r>
              <a:rPr lang="es-ES" altLang="es-ES" sz="2000" dirty="0"/>
              <a:t>es necesario realizar la pareja de fichaje de entrada y salida ya que son dispositivos que no tienen el botón de entrar o salir. El sistema </a:t>
            </a:r>
            <a:r>
              <a:rPr lang="es-ES" altLang="es-ES" sz="2000" dirty="0" err="1"/>
              <a:t>badging</a:t>
            </a:r>
            <a:r>
              <a:rPr lang="es-ES" altLang="es-ES" sz="2000" dirty="0"/>
              <a:t> asocia el tiempo transcurrido utilizando pares lógicos, nunca pudiendo asociar un fichaje aislado. En el caso de edificios colindantes o que perteneciente a una misma organización es posible realizar el fichaje de entrada en un extremo del mismo y el fichaje de salida en el otro extremo del edificio colindante.</a:t>
            </a:r>
          </a:p>
        </p:txBody>
      </p:sp>
    </p:spTree>
    <p:extLst>
      <p:ext uri="{BB962C8B-B14F-4D97-AF65-F5344CB8AC3E}">
        <p14:creationId xmlns:p14="http://schemas.microsoft.com/office/powerpoint/2010/main" val="299635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C55084-7898-41F1-8253-B67ED85961B3}"/>
              </a:ext>
            </a:extLst>
          </p:cNvPr>
          <p:cNvPicPr>
            <a:picLocks noChangeAspect="1"/>
          </p:cNvPicPr>
          <p:nvPr/>
        </p:nvPicPr>
        <p:blipFill>
          <a:blip r:embed="rId2"/>
          <a:stretch>
            <a:fillRect/>
          </a:stretch>
        </p:blipFill>
        <p:spPr>
          <a:xfrm>
            <a:off x="222802" y="427012"/>
            <a:ext cx="1844275" cy="2049812"/>
          </a:xfrm>
          <a:prstGeom prst="rect">
            <a:avLst/>
          </a:prstGeom>
        </p:spPr>
      </p:pic>
      <p:pic>
        <p:nvPicPr>
          <p:cNvPr id="3" name="Imagen 2">
            <a:extLst>
              <a:ext uri="{FF2B5EF4-FFF2-40B4-BE49-F238E27FC236}">
                <a16:creationId xmlns:a16="http://schemas.microsoft.com/office/drawing/2014/main" id="{C78F89A5-26A7-46F3-8194-74295871334B}"/>
              </a:ext>
            </a:extLst>
          </p:cNvPr>
          <p:cNvPicPr>
            <a:picLocks noChangeAspect="1"/>
          </p:cNvPicPr>
          <p:nvPr/>
        </p:nvPicPr>
        <p:blipFill>
          <a:blip r:embed="rId3"/>
          <a:stretch>
            <a:fillRect/>
          </a:stretch>
        </p:blipFill>
        <p:spPr>
          <a:xfrm>
            <a:off x="222801" y="2567498"/>
            <a:ext cx="1907699" cy="2188661"/>
          </a:xfrm>
          <a:prstGeom prst="rect">
            <a:avLst/>
          </a:prstGeom>
        </p:spPr>
      </p:pic>
      <p:pic>
        <p:nvPicPr>
          <p:cNvPr id="5" name="Imagen 4">
            <a:extLst>
              <a:ext uri="{FF2B5EF4-FFF2-40B4-BE49-F238E27FC236}">
                <a16:creationId xmlns:a16="http://schemas.microsoft.com/office/drawing/2014/main" id="{F5887D60-62B4-457D-A787-FC6040318A94}"/>
              </a:ext>
            </a:extLst>
          </p:cNvPr>
          <p:cNvPicPr>
            <a:picLocks noChangeAspect="1"/>
          </p:cNvPicPr>
          <p:nvPr/>
        </p:nvPicPr>
        <p:blipFill>
          <a:blip r:embed="rId4"/>
          <a:stretch>
            <a:fillRect/>
          </a:stretch>
        </p:blipFill>
        <p:spPr>
          <a:xfrm>
            <a:off x="5420439" y="364680"/>
            <a:ext cx="1978915" cy="2161583"/>
          </a:xfrm>
          <a:prstGeom prst="rect">
            <a:avLst/>
          </a:prstGeom>
        </p:spPr>
      </p:pic>
      <p:sp>
        <p:nvSpPr>
          <p:cNvPr id="7" name="CuadroTexto 6">
            <a:extLst>
              <a:ext uri="{FF2B5EF4-FFF2-40B4-BE49-F238E27FC236}">
                <a16:creationId xmlns:a16="http://schemas.microsoft.com/office/drawing/2014/main" id="{CFAAD0D9-163E-4BB8-A8C2-81BCDD96AE96}"/>
              </a:ext>
            </a:extLst>
          </p:cNvPr>
          <p:cNvSpPr txBox="1"/>
          <p:nvPr/>
        </p:nvSpPr>
        <p:spPr>
          <a:xfrm>
            <a:off x="2344616" y="462810"/>
            <a:ext cx="2579076" cy="1477328"/>
          </a:xfrm>
          <a:prstGeom prst="rect">
            <a:avLst/>
          </a:prstGeom>
          <a:noFill/>
        </p:spPr>
        <p:txBody>
          <a:bodyPr wrap="square" rtlCol="0">
            <a:spAutoFit/>
          </a:bodyPr>
          <a:lstStyle/>
          <a:p>
            <a:r>
              <a:rPr lang="es-ES" dirty="0"/>
              <a:t>Proceso de fichaje de </a:t>
            </a:r>
            <a:r>
              <a:rPr lang="es-ES" dirty="0" err="1"/>
              <a:t>Badging</a:t>
            </a:r>
            <a:r>
              <a:rPr lang="es-ES" dirty="0"/>
              <a:t> aproximando la tarjeta del trabajador en el terminal fijo de entrada a la instalación.</a:t>
            </a:r>
          </a:p>
        </p:txBody>
      </p:sp>
      <p:sp>
        <p:nvSpPr>
          <p:cNvPr id="8" name="CuadroTexto 7">
            <a:extLst>
              <a:ext uri="{FF2B5EF4-FFF2-40B4-BE49-F238E27FC236}">
                <a16:creationId xmlns:a16="http://schemas.microsoft.com/office/drawing/2014/main" id="{6D91DF51-63FD-4F9E-BDED-7898894AC390}"/>
              </a:ext>
            </a:extLst>
          </p:cNvPr>
          <p:cNvSpPr txBox="1"/>
          <p:nvPr/>
        </p:nvSpPr>
        <p:spPr>
          <a:xfrm>
            <a:off x="2344616" y="2649559"/>
            <a:ext cx="2294059" cy="923330"/>
          </a:xfrm>
          <a:prstGeom prst="rect">
            <a:avLst/>
          </a:prstGeom>
          <a:noFill/>
        </p:spPr>
        <p:txBody>
          <a:bodyPr wrap="square" rtlCol="0">
            <a:spAutoFit/>
          </a:bodyPr>
          <a:lstStyle/>
          <a:p>
            <a:r>
              <a:rPr lang="es-ES" dirty="0"/>
              <a:t>Opción de fichaje biométrico con huella.  (NO DISPONIBLE)</a:t>
            </a:r>
          </a:p>
        </p:txBody>
      </p:sp>
      <p:sp>
        <p:nvSpPr>
          <p:cNvPr id="9" name="CuadroTexto 8">
            <a:extLst>
              <a:ext uri="{FF2B5EF4-FFF2-40B4-BE49-F238E27FC236}">
                <a16:creationId xmlns:a16="http://schemas.microsoft.com/office/drawing/2014/main" id="{BE0871A8-C5AB-4196-836D-9E2000316331}"/>
              </a:ext>
            </a:extLst>
          </p:cNvPr>
          <p:cNvSpPr txBox="1"/>
          <p:nvPr/>
        </p:nvSpPr>
        <p:spPr>
          <a:xfrm>
            <a:off x="2344617" y="4893725"/>
            <a:ext cx="2375401" cy="1477328"/>
          </a:xfrm>
          <a:prstGeom prst="rect">
            <a:avLst/>
          </a:prstGeom>
          <a:noFill/>
        </p:spPr>
        <p:txBody>
          <a:bodyPr wrap="square" rtlCol="0">
            <a:spAutoFit/>
          </a:bodyPr>
          <a:lstStyle/>
          <a:p>
            <a:r>
              <a:rPr lang="es-ES" dirty="0"/>
              <a:t>TAG de zona para el fichaje de </a:t>
            </a:r>
            <a:r>
              <a:rPr lang="es-ES" dirty="0" err="1"/>
              <a:t>Badging</a:t>
            </a:r>
            <a:r>
              <a:rPr lang="es-ES" dirty="0"/>
              <a:t> con Smartphone. Indica la zona y la instalación a la que pertenece.</a:t>
            </a:r>
          </a:p>
        </p:txBody>
      </p:sp>
      <p:pic>
        <p:nvPicPr>
          <p:cNvPr id="10" name="538D3BBF-8FFC-4D7F-BDB9-69EED91AB100" descr="538D3BBF-8FFC-4D7F-BDB9-69EED91AB100">
            <a:extLst>
              <a:ext uri="{FF2B5EF4-FFF2-40B4-BE49-F238E27FC236}">
                <a16:creationId xmlns:a16="http://schemas.microsoft.com/office/drawing/2014/main" id="{D26CE599-D394-4C3A-92B9-8B213A2E9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2" y="4844629"/>
            <a:ext cx="2048918" cy="154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a:extLst>
              <a:ext uri="{FF2B5EF4-FFF2-40B4-BE49-F238E27FC236}">
                <a16:creationId xmlns:a16="http://schemas.microsoft.com/office/drawing/2014/main" id="{B08EFCC1-39F3-46BB-A9B9-E9B9D79DA6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20439" y="2609655"/>
            <a:ext cx="2003232" cy="1754326"/>
          </a:xfrm>
          <a:prstGeom prst="rect">
            <a:avLst/>
          </a:prstGeom>
        </p:spPr>
      </p:pic>
      <p:pic>
        <p:nvPicPr>
          <p:cNvPr id="14" name="Picture 26">
            <a:extLst>
              <a:ext uri="{FF2B5EF4-FFF2-40B4-BE49-F238E27FC236}">
                <a16:creationId xmlns:a16="http://schemas.microsoft.com/office/drawing/2014/main" id="{B61384D1-CFE6-4A06-AA5E-CF660D0ADE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0440" y="4463084"/>
            <a:ext cx="2003231" cy="1899023"/>
          </a:xfrm>
          <a:prstGeom prst="rect">
            <a:avLst/>
          </a:prstGeom>
        </p:spPr>
      </p:pic>
      <p:sp>
        <p:nvSpPr>
          <p:cNvPr id="22" name="CuadroTexto 21">
            <a:extLst>
              <a:ext uri="{FF2B5EF4-FFF2-40B4-BE49-F238E27FC236}">
                <a16:creationId xmlns:a16="http://schemas.microsoft.com/office/drawing/2014/main" id="{E9C4FE00-C663-430F-8FF8-32F05A54B93C}"/>
              </a:ext>
            </a:extLst>
          </p:cNvPr>
          <p:cNvSpPr txBox="1"/>
          <p:nvPr/>
        </p:nvSpPr>
        <p:spPr>
          <a:xfrm>
            <a:off x="8124094" y="385103"/>
            <a:ext cx="2766644" cy="1754326"/>
          </a:xfrm>
          <a:prstGeom prst="rect">
            <a:avLst/>
          </a:prstGeom>
          <a:noFill/>
        </p:spPr>
        <p:txBody>
          <a:bodyPr wrap="square" rtlCol="0">
            <a:spAutoFit/>
          </a:bodyPr>
          <a:lstStyle/>
          <a:p>
            <a:r>
              <a:rPr lang="es-ES" dirty="0"/>
              <a:t>Proceso de fichaje de </a:t>
            </a:r>
            <a:r>
              <a:rPr lang="es-ES" dirty="0" err="1"/>
              <a:t>Badging</a:t>
            </a:r>
            <a:r>
              <a:rPr lang="es-ES" dirty="0"/>
              <a:t> con Smartphone. </a:t>
            </a:r>
          </a:p>
          <a:p>
            <a:r>
              <a:rPr lang="es-ES" dirty="0"/>
              <a:t>1- Lectura del tag de zona  aproximando el lector del smartphone a la tarjeta del TAG .</a:t>
            </a:r>
          </a:p>
        </p:txBody>
      </p:sp>
      <p:sp>
        <p:nvSpPr>
          <p:cNvPr id="26" name="CuadroTexto 25">
            <a:extLst>
              <a:ext uri="{FF2B5EF4-FFF2-40B4-BE49-F238E27FC236}">
                <a16:creationId xmlns:a16="http://schemas.microsoft.com/office/drawing/2014/main" id="{05CDA6BB-300E-4706-AD48-C71F46372CA0}"/>
              </a:ext>
            </a:extLst>
          </p:cNvPr>
          <p:cNvSpPr txBox="1"/>
          <p:nvPr/>
        </p:nvSpPr>
        <p:spPr>
          <a:xfrm>
            <a:off x="8124093" y="4504604"/>
            <a:ext cx="2965938" cy="1754326"/>
          </a:xfrm>
          <a:prstGeom prst="rect">
            <a:avLst/>
          </a:prstGeom>
          <a:noFill/>
        </p:spPr>
        <p:txBody>
          <a:bodyPr wrap="square" rtlCol="0">
            <a:spAutoFit/>
          </a:bodyPr>
          <a:lstStyle/>
          <a:p>
            <a:r>
              <a:rPr lang="es-ES" dirty="0"/>
              <a:t>Proceso de fichaje de </a:t>
            </a:r>
            <a:r>
              <a:rPr lang="es-ES" dirty="0" err="1"/>
              <a:t>Badging</a:t>
            </a:r>
            <a:r>
              <a:rPr lang="es-ES" dirty="0"/>
              <a:t> con Smartphone. </a:t>
            </a:r>
          </a:p>
          <a:p>
            <a:r>
              <a:rPr lang="es-ES" dirty="0"/>
              <a:t>3- Visualización en la pantalla del móvil del nombre de los trabajadores que han realizado el marcaje.</a:t>
            </a:r>
          </a:p>
        </p:txBody>
      </p:sp>
      <p:sp>
        <p:nvSpPr>
          <p:cNvPr id="28" name="CuadroTexto 27">
            <a:extLst>
              <a:ext uri="{FF2B5EF4-FFF2-40B4-BE49-F238E27FC236}">
                <a16:creationId xmlns:a16="http://schemas.microsoft.com/office/drawing/2014/main" id="{405B57E9-8BCF-47FD-B7C1-FB508AB19AE8}"/>
              </a:ext>
            </a:extLst>
          </p:cNvPr>
          <p:cNvSpPr txBox="1"/>
          <p:nvPr/>
        </p:nvSpPr>
        <p:spPr>
          <a:xfrm>
            <a:off x="8124093" y="2532744"/>
            <a:ext cx="2766644" cy="1754326"/>
          </a:xfrm>
          <a:prstGeom prst="rect">
            <a:avLst/>
          </a:prstGeom>
          <a:noFill/>
        </p:spPr>
        <p:txBody>
          <a:bodyPr wrap="square" rtlCol="0">
            <a:spAutoFit/>
          </a:bodyPr>
          <a:lstStyle/>
          <a:p>
            <a:r>
              <a:rPr lang="es-ES" dirty="0"/>
              <a:t>Proceso de fichaje de </a:t>
            </a:r>
            <a:r>
              <a:rPr lang="es-ES" dirty="0" err="1"/>
              <a:t>Badging</a:t>
            </a:r>
            <a:r>
              <a:rPr lang="es-ES" dirty="0"/>
              <a:t> con Smartphone. </a:t>
            </a:r>
          </a:p>
          <a:p>
            <a:r>
              <a:rPr lang="es-ES" dirty="0"/>
              <a:t>2- Lectura de las tarjetas de los trabajadores   aproximando el lector del smartphone a las tarjetas.</a:t>
            </a:r>
          </a:p>
        </p:txBody>
      </p:sp>
      <p:sp>
        <p:nvSpPr>
          <p:cNvPr id="15" name="CuadroTexto 14">
            <a:extLst>
              <a:ext uri="{FF2B5EF4-FFF2-40B4-BE49-F238E27FC236}">
                <a16:creationId xmlns:a16="http://schemas.microsoft.com/office/drawing/2014/main" id="{B910785B-3978-41AA-B625-9E24228D3D84}"/>
              </a:ext>
            </a:extLst>
          </p:cNvPr>
          <p:cNvSpPr txBox="1"/>
          <p:nvPr/>
        </p:nvSpPr>
        <p:spPr>
          <a:xfrm>
            <a:off x="0" y="6453990"/>
            <a:ext cx="12192000" cy="369332"/>
          </a:xfrm>
          <a:prstGeom prst="rect">
            <a:avLst/>
          </a:prstGeom>
          <a:solidFill>
            <a:schemeClr val="accent2">
              <a:lumMod val="40000"/>
              <a:lumOff val="60000"/>
            </a:schemeClr>
          </a:solidFill>
        </p:spPr>
        <p:txBody>
          <a:bodyPr wrap="square" rtlCol="0">
            <a:spAutoFit/>
          </a:bodyPr>
          <a:lstStyle/>
          <a:p>
            <a:r>
              <a:rPr lang="es-ES" dirty="0"/>
              <a:t>Existe un manual detallado de utilización del terminal fijo y un manual de utilización del smartphone para el proceso del </a:t>
            </a:r>
            <a:r>
              <a:rPr lang="es-ES" dirty="0" err="1"/>
              <a:t>Badging</a:t>
            </a:r>
            <a:r>
              <a:rPr lang="es-ES" dirty="0"/>
              <a:t>.</a:t>
            </a:r>
          </a:p>
        </p:txBody>
      </p:sp>
      <p:sp>
        <p:nvSpPr>
          <p:cNvPr id="18" name="Rectangle 2">
            <a:extLst>
              <a:ext uri="{FF2B5EF4-FFF2-40B4-BE49-F238E27FC236}">
                <a16:creationId xmlns:a16="http://schemas.microsoft.com/office/drawing/2014/main" id="{E034FC6B-0202-4328-B827-65F73E5BAB1C}"/>
              </a:ext>
            </a:extLst>
          </p:cNvPr>
          <p:cNvSpPr>
            <a:spLocks noChangeArrowheads="1"/>
          </p:cNvSpPr>
          <p:nvPr/>
        </p:nvSpPr>
        <p:spPr bwMode="auto">
          <a:xfrm>
            <a:off x="3751385" y="0"/>
            <a:ext cx="2485292" cy="411163"/>
          </a:xfrm>
          <a:prstGeom prst="rect">
            <a:avLst/>
          </a:prstGeom>
          <a:noFill/>
          <a:ln w="9525">
            <a:noFill/>
            <a:miter lim="800000"/>
            <a:headEnd/>
            <a:tailEnd/>
          </a:ln>
        </p:spPr>
        <p:txBody>
          <a:bodyPr lIns="0" tIns="0" rIns="0" bIns="0" anchor="b"/>
          <a:lstStyle/>
          <a:p>
            <a:pPr algn="ctr" eaLnBrk="1" hangingPunct="1"/>
            <a:r>
              <a:rPr lang="es-ES" sz="2400" dirty="0">
                <a:solidFill>
                  <a:srgbClr val="FF0000"/>
                </a:solidFill>
              </a:rPr>
              <a:t>Ejemplos</a:t>
            </a:r>
            <a:endParaRPr lang="es-ES" sz="2400" baseline="0" dirty="0">
              <a:solidFill>
                <a:srgbClr val="FF0000"/>
              </a:solidFill>
            </a:endParaRPr>
          </a:p>
        </p:txBody>
      </p:sp>
    </p:spTree>
    <p:extLst>
      <p:ext uri="{BB962C8B-B14F-4D97-AF65-F5344CB8AC3E}">
        <p14:creationId xmlns:p14="http://schemas.microsoft.com/office/powerpoint/2010/main" val="137099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lrw8A3xpkyuffn_aWK6FQ"/>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900</Words>
  <Application>Microsoft Office PowerPoint</Application>
  <PresentationFormat>Panorámica</PresentationFormat>
  <Paragraphs>49</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Corihuela Hernandez, Alejandro</dc:creator>
  <cp:lastModifiedBy>Corihuela Hernandez, Alejandro</cp:lastModifiedBy>
  <cp:revision>9</cp:revision>
  <dcterms:created xsi:type="dcterms:W3CDTF">2021-02-02T07:55:24Z</dcterms:created>
  <dcterms:modified xsi:type="dcterms:W3CDTF">2021-02-02T17:08:05Z</dcterms:modified>
</cp:coreProperties>
</file>