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emf" ContentType="image/x-e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319BA-4EB8-4E05-8089-A3A363B05F95}" type="datetimeFigureOut">
              <a:rPr lang="es-ES" smtClean="0"/>
              <a:t>23/02/2021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5AEB-6E02-4ED0-B756-1C4DF6032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80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1300" y="765175"/>
            <a:ext cx="6802438" cy="382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ACA58-BB39-49F8-9467-BBF1E4F60EB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Project title - IAC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021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1300" y="765175"/>
            <a:ext cx="6802438" cy="382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ACA58-BB39-49F8-9467-BBF1E4F60EB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Project title - IAC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0478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1300" y="765175"/>
            <a:ext cx="6802438" cy="382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ACA58-BB39-49F8-9467-BBF1E4F60EB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Project title - IAC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0014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1300" y="765175"/>
            <a:ext cx="6802438" cy="382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ACA58-BB39-49F8-9467-BBF1E4F60EB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Project title - IAC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1231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5" y="2130431"/>
            <a:ext cx="10363200" cy="1470025"/>
          </a:xfrm>
          <a:prstGeom prst="rect">
            <a:avLst/>
          </a:prstGeom>
        </p:spPr>
        <p:txBody>
          <a:bodyPr lIns="91403" tIns="45701" rIns="91403" bIns="45701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  <a:prstGeom prst="rect">
            <a:avLst/>
          </a:prstGeom>
        </p:spPr>
        <p:txBody>
          <a:bodyPr lIns="91403" tIns="45701" rIns="91403" bIns="45701"/>
          <a:lstStyle>
            <a:lvl1pPr marL="0" indent="0" algn="ctr">
              <a:buNone/>
              <a:defRPr/>
            </a:lvl1pPr>
            <a:lvl2pPr marL="457024" indent="0" algn="ctr">
              <a:buNone/>
              <a:defRPr/>
            </a:lvl2pPr>
            <a:lvl3pPr marL="914055" indent="0" algn="ctr">
              <a:buNone/>
              <a:defRPr/>
            </a:lvl3pPr>
            <a:lvl4pPr marL="1371080" indent="0" algn="ctr">
              <a:buNone/>
              <a:defRPr/>
            </a:lvl4pPr>
            <a:lvl5pPr marL="1828107" indent="0" algn="ctr">
              <a:buNone/>
              <a:defRPr/>
            </a:lvl5pPr>
            <a:lvl6pPr marL="2285136" indent="0" algn="ctr">
              <a:buNone/>
              <a:defRPr/>
            </a:lvl6pPr>
            <a:lvl7pPr marL="2742162" indent="0" algn="ctr">
              <a:buNone/>
              <a:defRPr/>
            </a:lvl7pPr>
            <a:lvl8pPr marL="3199190" indent="0" algn="ctr">
              <a:buNone/>
              <a:defRPr/>
            </a:lvl8pPr>
            <a:lvl9pPr marL="3656216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4860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  <a:prstGeom prst="rect">
            <a:avLst/>
          </a:prstGeom>
        </p:spPr>
        <p:txBody>
          <a:bodyPr lIns="91403" tIns="45701" rIns="91403" bIns="45701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5" y="1600206"/>
            <a:ext cx="10972800" cy="4525963"/>
          </a:xfrm>
          <a:prstGeom prst="rect">
            <a:avLst/>
          </a:prstGeom>
        </p:spPr>
        <p:txBody>
          <a:bodyPr vert="eaVert" lIns="91403" tIns="45701" rIns="91403" bIns="45701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622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62"/>
            <a:ext cx="2743200" cy="5851525"/>
          </a:xfrm>
          <a:prstGeom prst="rect">
            <a:avLst/>
          </a:prstGeom>
        </p:spPr>
        <p:txBody>
          <a:bodyPr vert="eaVert" lIns="91403" tIns="45701" rIns="91403" bIns="45701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2"/>
            <a:ext cx="8026400" cy="5851525"/>
          </a:xfrm>
          <a:prstGeom prst="rect">
            <a:avLst/>
          </a:prstGeom>
        </p:spPr>
        <p:txBody>
          <a:bodyPr vert="eaVert" lIns="91403" tIns="45701" rIns="91403" bIns="45701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5663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  <a:prstGeom prst="rect">
            <a:avLst/>
          </a:prstGeom>
        </p:spPr>
        <p:txBody>
          <a:bodyPr lIns="91403" tIns="45701" rIns="91403" bIns="45701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5" y="1600206"/>
            <a:ext cx="10972800" cy="4525963"/>
          </a:xfrm>
          <a:prstGeom prst="rect">
            <a:avLst/>
          </a:prstGeom>
        </p:spPr>
        <p:txBody>
          <a:bodyPr lIns="91403" tIns="45701" rIns="91403" bIns="45701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307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  <a:prstGeom prst="rect">
            <a:avLst/>
          </a:prstGeom>
        </p:spPr>
        <p:txBody>
          <a:bodyPr lIns="91403" tIns="45701" rIns="91403" bIns="45701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  <a:prstGeom prst="rect">
            <a:avLst/>
          </a:prstGeom>
        </p:spPr>
        <p:txBody>
          <a:bodyPr lIns="91403" tIns="45701" rIns="91403" bIns="45701" anchor="b"/>
          <a:lstStyle>
            <a:lvl1pPr marL="0" indent="0">
              <a:buNone/>
              <a:defRPr sz="2000"/>
            </a:lvl1pPr>
            <a:lvl2pPr marL="457024" indent="0">
              <a:buNone/>
              <a:defRPr sz="1800"/>
            </a:lvl2pPr>
            <a:lvl3pPr marL="914055" indent="0">
              <a:buNone/>
              <a:defRPr sz="1600"/>
            </a:lvl3pPr>
            <a:lvl4pPr marL="1371080" indent="0">
              <a:buNone/>
              <a:defRPr sz="1400"/>
            </a:lvl4pPr>
            <a:lvl5pPr marL="1828107" indent="0">
              <a:buNone/>
              <a:defRPr sz="1400"/>
            </a:lvl5pPr>
            <a:lvl6pPr marL="2285136" indent="0">
              <a:buNone/>
              <a:defRPr sz="1400"/>
            </a:lvl6pPr>
            <a:lvl7pPr marL="2742162" indent="0">
              <a:buNone/>
              <a:defRPr sz="1400"/>
            </a:lvl7pPr>
            <a:lvl8pPr marL="3199190" indent="0">
              <a:buNone/>
              <a:defRPr sz="1400"/>
            </a:lvl8pPr>
            <a:lvl9pPr marL="3656216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8812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  <a:prstGeom prst="rect">
            <a:avLst/>
          </a:prstGeom>
        </p:spPr>
        <p:txBody>
          <a:bodyPr lIns="91403" tIns="45701" rIns="91403" bIns="45701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5" y="1600206"/>
            <a:ext cx="5384800" cy="4525963"/>
          </a:xfrm>
          <a:prstGeom prst="rect">
            <a:avLst/>
          </a:prstGeom>
        </p:spPr>
        <p:txBody>
          <a:bodyPr lIns="91403" tIns="45701" rIns="91403" bIns="4570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403" tIns="45701" rIns="91403" bIns="4570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6058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  <a:prstGeom prst="rect">
            <a:avLst/>
          </a:prstGeom>
        </p:spPr>
        <p:txBody>
          <a:bodyPr lIns="91403" tIns="45701" rIns="91403" bIns="45701"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4" y="1535118"/>
            <a:ext cx="5386917" cy="639762"/>
          </a:xfrm>
          <a:prstGeom prst="rect">
            <a:avLst/>
          </a:prstGeom>
        </p:spPr>
        <p:txBody>
          <a:bodyPr lIns="91403" tIns="45701" rIns="91403" bIns="45701" anchor="b"/>
          <a:lstStyle>
            <a:lvl1pPr marL="0" indent="0">
              <a:buNone/>
              <a:defRPr sz="2400" b="1"/>
            </a:lvl1pPr>
            <a:lvl2pPr marL="457024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0" indent="0">
              <a:buNone/>
              <a:defRPr sz="1600" b="1"/>
            </a:lvl4pPr>
            <a:lvl5pPr marL="1828107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0" indent="0">
              <a:buNone/>
              <a:defRPr sz="1600" b="1"/>
            </a:lvl8pPr>
            <a:lvl9pPr marL="365621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4" y="2174882"/>
            <a:ext cx="5386917" cy="3951288"/>
          </a:xfrm>
          <a:prstGeom prst="rect">
            <a:avLst/>
          </a:prstGeom>
        </p:spPr>
        <p:txBody>
          <a:bodyPr lIns="91403" tIns="45701" rIns="91403" bIns="4570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8"/>
            <a:ext cx="5389033" cy="639762"/>
          </a:xfrm>
          <a:prstGeom prst="rect">
            <a:avLst/>
          </a:prstGeom>
        </p:spPr>
        <p:txBody>
          <a:bodyPr lIns="91403" tIns="45701" rIns="91403" bIns="45701" anchor="b"/>
          <a:lstStyle>
            <a:lvl1pPr marL="0" indent="0">
              <a:buNone/>
              <a:defRPr sz="2400" b="1"/>
            </a:lvl1pPr>
            <a:lvl2pPr marL="457024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0" indent="0">
              <a:buNone/>
              <a:defRPr sz="1600" b="1"/>
            </a:lvl4pPr>
            <a:lvl5pPr marL="1828107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0" indent="0">
              <a:buNone/>
              <a:defRPr sz="1600" b="1"/>
            </a:lvl8pPr>
            <a:lvl9pPr marL="365621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3" cy="3951288"/>
          </a:xfrm>
          <a:prstGeom prst="rect">
            <a:avLst/>
          </a:prstGeom>
        </p:spPr>
        <p:txBody>
          <a:bodyPr lIns="91403" tIns="45701" rIns="91403" bIns="4570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8846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  <a:prstGeom prst="rect">
            <a:avLst/>
          </a:prstGeom>
        </p:spPr>
        <p:txBody>
          <a:bodyPr lIns="91403" tIns="45701" rIns="91403" bIns="45701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3356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6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lIns="91403" tIns="45701" rIns="91403" bIns="45701"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74"/>
            <a:ext cx="6815667" cy="5853113"/>
          </a:xfrm>
          <a:prstGeom prst="rect">
            <a:avLst/>
          </a:prstGeom>
        </p:spPr>
        <p:txBody>
          <a:bodyPr lIns="91403" tIns="45701" rIns="91403" bIns="4570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23"/>
            <a:ext cx="4011084" cy="4691063"/>
          </a:xfrm>
          <a:prstGeom prst="rect">
            <a:avLst/>
          </a:prstGeom>
        </p:spPr>
        <p:txBody>
          <a:bodyPr lIns="91403" tIns="45701" rIns="91403" bIns="45701"/>
          <a:lstStyle>
            <a:lvl1pPr marL="0" indent="0">
              <a:buNone/>
              <a:defRPr sz="1400"/>
            </a:lvl1pPr>
            <a:lvl2pPr marL="457024" indent="0">
              <a:buNone/>
              <a:defRPr sz="1200"/>
            </a:lvl2pPr>
            <a:lvl3pPr marL="914055" indent="0">
              <a:buNone/>
              <a:defRPr sz="1000"/>
            </a:lvl3pPr>
            <a:lvl4pPr marL="1371080" indent="0">
              <a:buNone/>
              <a:defRPr sz="900"/>
            </a:lvl4pPr>
            <a:lvl5pPr marL="1828107" indent="0">
              <a:buNone/>
              <a:defRPr sz="900"/>
            </a:lvl5pPr>
            <a:lvl6pPr marL="2285136" indent="0">
              <a:buNone/>
              <a:defRPr sz="900"/>
            </a:lvl6pPr>
            <a:lvl7pPr marL="2742162" indent="0">
              <a:buNone/>
              <a:defRPr sz="900"/>
            </a:lvl7pPr>
            <a:lvl8pPr marL="3199190" indent="0">
              <a:buNone/>
              <a:defRPr sz="900"/>
            </a:lvl8pPr>
            <a:lvl9pPr marL="365621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3319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8"/>
          </a:xfrm>
          <a:prstGeom prst="rect">
            <a:avLst/>
          </a:prstGeom>
        </p:spPr>
        <p:txBody>
          <a:bodyPr lIns="91403" tIns="45701" rIns="91403" bIns="45701"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83"/>
            <a:ext cx="7315200" cy="4114800"/>
          </a:xfrm>
          <a:prstGeom prst="rect">
            <a:avLst/>
          </a:prstGeom>
        </p:spPr>
        <p:txBody>
          <a:bodyPr lIns="91403" tIns="45701" rIns="91403" bIns="45701"/>
          <a:lstStyle>
            <a:lvl1pPr marL="0" indent="0">
              <a:buNone/>
              <a:defRPr sz="3200"/>
            </a:lvl1pPr>
            <a:lvl2pPr marL="457024" indent="0">
              <a:buNone/>
              <a:defRPr sz="2800"/>
            </a:lvl2pPr>
            <a:lvl3pPr marL="914055" indent="0">
              <a:buNone/>
              <a:defRPr sz="2400"/>
            </a:lvl3pPr>
            <a:lvl4pPr marL="1371080" indent="0">
              <a:buNone/>
              <a:defRPr sz="2000"/>
            </a:lvl4pPr>
            <a:lvl5pPr marL="1828107" indent="0">
              <a:buNone/>
              <a:defRPr sz="2000"/>
            </a:lvl5pPr>
            <a:lvl6pPr marL="2285136" indent="0">
              <a:buNone/>
              <a:defRPr sz="2000"/>
            </a:lvl6pPr>
            <a:lvl7pPr marL="2742162" indent="0">
              <a:buNone/>
              <a:defRPr sz="2000"/>
            </a:lvl7pPr>
            <a:lvl8pPr marL="3199190" indent="0">
              <a:buNone/>
              <a:defRPr sz="2000"/>
            </a:lvl8pPr>
            <a:lvl9pPr marL="3656216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91403" tIns="45701" rIns="91403" bIns="45701"/>
          <a:lstStyle>
            <a:lvl1pPr marL="0" indent="0">
              <a:buNone/>
              <a:defRPr sz="1400"/>
            </a:lvl1pPr>
            <a:lvl2pPr marL="457024" indent="0">
              <a:buNone/>
              <a:defRPr sz="1200"/>
            </a:lvl2pPr>
            <a:lvl3pPr marL="914055" indent="0">
              <a:buNone/>
              <a:defRPr sz="1000"/>
            </a:lvl3pPr>
            <a:lvl4pPr marL="1371080" indent="0">
              <a:buNone/>
              <a:defRPr sz="900"/>
            </a:lvl4pPr>
            <a:lvl5pPr marL="1828107" indent="0">
              <a:buNone/>
              <a:defRPr sz="900"/>
            </a:lvl5pPr>
            <a:lvl6pPr marL="2285136" indent="0">
              <a:buNone/>
              <a:defRPr sz="900"/>
            </a:lvl6pPr>
            <a:lvl7pPr marL="2742162" indent="0">
              <a:buNone/>
              <a:defRPr sz="900"/>
            </a:lvl7pPr>
            <a:lvl8pPr marL="3199190" indent="0">
              <a:buNone/>
              <a:defRPr sz="900"/>
            </a:lvl8pPr>
            <a:lvl9pPr marL="365621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3905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iapositiva de think-cell" r:id="rId15" imgW="270" imgH="270" progId="TCLayout.ActiveDocument.1">
                  <p:embed/>
                </p:oleObj>
              </mc:Choice>
              <mc:Fallback>
                <p:oleObj name="Diapositiva de think-cell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3" descr="Logo-ArcelorMitta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4" y="44460"/>
            <a:ext cx="172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1205636" y="6611862"/>
            <a:ext cx="865717" cy="18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B4AED4B7-B39D-44B6-B8FB-FBD3426DFC07}" type="slidenum">
              <a:rPr lang="pt-BR" altLang="pt-BR" sz="1200" b="1" baseline="0" smtClean="0">
                <a:solidFill>
                  <a:srgbClr val="4D4D4D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‹Nº›</a:t>
            </a:fld>
            <a:endParaRPr lang="pt-BR" altLang="pt-BR" sz="1200" b="1" baseline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0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0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1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771" indent="-34277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66" indent="-28564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69" indent="-22851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94" indent="-22851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21" indent="-22851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650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77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03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732" indent="-22851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4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7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6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4" y="993258"/>
            <a:ext cx="11649393" cy="5157286"/>
          </a:xfrm>
          <a:prstGeom prst="rect">
            <a:avLst/>
          </a:prstGeom>
        </p:spPr>
      </p:pic>
      <p:sp>
        <p:nvSpPr>
          <p:cNvPr id="25" name="18 CuadroTexto">
            <a:extLst>
              <a:ext uri="{FF2B5EF4-FFF2-40B4-BE49-F238E27FC236}">
                <a16:creationId xmlns:a16="http://schemas.microsoft.com/office/drawing/2014/main" id="{E20E6AC8-7E45-4672-AEFD-D30AE08B1050}"/>
              </a:ext>
            </a:extLst>
          </p:cNvPr>
          <p:cNvSpPr txBox="1"/>
          <p:nvPr/>
        </p:nvSpPr>
        <p:spPr>
          <a:xfrm>
            <a:off x="3165784" y="3900251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s-ES" kern="0" dirty="0">
                <a:solidFill>
                  <a:srgbClr val="1F02D0"/>
                </a:solidFill>
              </a:rPr>
              <a:t>S</a:t>
            </a:r>
            <a:r>
              <a:rPr lang="es-ES" kern="0" dirty="0" err="1">
                <a:solidFill>
                  <a:srgbClr val="1F02D0"/>
                </a:solidFill>
              </a:rPr>
              <a:t>ector</a:t>
            </a:r>
            <a:r>
              <a:rPr lang="es-ES" kern="0" dirty="0">
                <a:solidFill>
                  <a:srgbClr val="1F02D0"/>
                </a:solidFill>
              </a:rPr>
              <a:t> III</a:t>
            </a:r>
          </a:p>
        </p:txBody>
      </p:sp>
      <p:sp>
        <p:nvSpPr>
          <p:cNvPr id="26" name="19 CuadroTexto">
            <a:extLst>
              <a:ext uri="{FF2B5EF4-FFF2-40B4-BE49-F238E27FC236}">
                <a16:creationId xmlns:a16="http://schemas.microsoft.com/office/drawing/2014/main" id="{3718798C-B3F2-40E0-9D6B-E89766148CC7}"/>
              </a:ext>
            </a:extLst>
          </p:cNvPr>
          <p:cNvSpPr txBox="1"/>
          <p:nvPr/>
        </p:nvSpPr>
        <p:spPr>
          <a:xfrm>
            <a:off x="4700458" y="4084917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s-ES" kern="0" dirty="0">
                <a:solidFill>
                  <a:srgbClr val="0BFD4A"/>
                </a:solidFill>
              </a:rPr>
              <a:t>S</a:t>
            </a:r>
            <a:r>
              <a:rPr lang="es-ES" kern="0" dirty="0" err="1">
                <a:solidFill>
                  <a:srgbClr val="0BFD4A"/>
                </a:solidFill>
              </a:rPr>
              <a:t>ector</a:t>
            </a:r>
            <a:r>
              <a:rPr lang="es-ES" kern="0" dirty="0">
                <a:solidFill>
                  <a:srgbClr val="0BFD4A"/>
                </a:solidFill>
              </a:rPr>
              <a:t> II</a:t>
            </a:r>
          </a:p>
        </p:txBody>
      </p:sp>
      <p:sp>
        <p:nvSpPr>
          <p:cNvPr id="27" name="20 CuadroTexto">
            <a:extLst>
              <a:ext uri="{FF2B5EF4-FFF2-40B4-BE49-F238E27FC236}">
                <a16:creationId xmlns:a16="http://schemas.microsoft.com/office/drawing/2014/main" id="{6802742B-FC9B-4B70-AEAC-33B1BAAF4662}"/>
              </a:ext>
            </a:extLst>
          </p:cNvPr>
          <p:cNvSpPr txBox="1"/>
          <p:nvPr/>
        </p:nvSpPr>
        <p:spPr>
          <a:xfrm>
            <a:off x="7836828" y="1479951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s-ES" kern="0" dirty="0">
                <a:solidFill>
                  <a:srgbClr val="FF0000"/>
                </a:solidFill>
              </a:rPr>
              <a:t>S</a:t>
            </a:r>
            <a:r>
              <a:rPr lang="es-ES" kern="0" dirty="0" err="1">
                <a:solidFill>
                  <a:srgbClr val="FF0000"/>
                </a:solidFill>
              </a:rPr>
              <a:t>ector</a:t>
            </a:r>
            <a:r>
              <a:rPr lang="es-ES" kern="0" dirty="0">
                <a:solidFill>
                  <a:srgbClr val="FF0000"/>
                </a:solidFill>
              </a:rPr>
              <a:t> I</a:t>
            </a:r>
          </a:p>
        </p:txBody>
      </p:sp>
      <p:sp>
        <p:nvSpPr>
          <p:cNvPr id="28" name="7 Marcador de contenido">
            <a:extLst>
              <a:ext uri="{FF2B5EF4-FFF2-40B4-BE49-F238E27FC236}">
                <a16:creationId xmlns:a16="http://schemas.microsoft.com/office/drawing/2014/main" id="{845E6EE7-5DDA-4BC4-9122-67108A00575F}"/>
              </a:ext>
            </a:extLst>
          </p:cNvPr>
          <p:cNvSpPr txBox="1">
            <a:spLocks/>
          </p:cNvSpPr>
          <p:nvPr/>
        </p:nvSpPr>
        <p:spPr bwMode="auto">
          <a:xfrm>
            <a:off x="9272720" y="4454249"/>
            <a:ext cx="2465624" cy="177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  <a:defRPr/>
            </a:pPr>
            <a:r>
              <a:rPr lang="es-ES" sz="1400" b="1" kern="0" dirty="0">
                <a:solidFill>
                  <a:srgbClr val="FF0000"/>
                </a:solidFill>
                <a:latin typeface="Arial"/>
                <a:ea typeface="MS PGothic"/>
              </a:rPr>
              <a:t>Sector I: Rolling </a:t>
            </a:r>
            <a:r>
              <a:rPr lang="es-ES" sz="1400" b="1" kern="0" dirty="0" err="1">
                <a:solidFill>
                  <a:srgbClr val="FF0000"/>
                </a:solidFill>
                <a:latin typeface="Arial"/>
                <a:ea typeface="MS PGothic"/>
              </a:rPr>
              <a:t>Area</a:t>
            </a:r>
            <a:endParaRPr lang="es-ES" sz="1400" b="1" kern="0" dirty="0">
              <a:solidFill>
                <a:srgbClr val="FF0000"/>
              </a:solidFill>
              <a:latin typeface="Arial"/>
              <a:ea typeface="MS PGothic"/>
            </a:endParaRPr>
          </a:p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  <a:defRPr/>
            </a:pPr>
            <a:r>
              <a:rPr lang="es-ES" sz="1400" b="1" kern="0" dirty="0">
                <a:solidFill>
                  <a:srgbClr val="02D038"/>
                </a:solidFill>
                <a:latin typeface="Arial"/>
                <a:ea typeface="MS PGothic"/>
              </a:rPr>
              <a:t>Sector II: </a:t>
            </a:r>
            <a:r>
              <a:rPr lang="es-ES" sz="1400" b="1" kern="0" dirty="0" err="1">
                <a:solidFill>
                  <a:srgbClr val="02D038"/>
                </a:solidFill>
                <a:latin typeface="Arial"/>
                <a:ea typeface="MS PGothic"/>
              </a:rPr>
              <a:t>BFs</a:t>
            </a:r>
            <a:r>
              <a:rPr lang="es-ES" sz="1400" b="1" kern="0" dirty="0">
                <a:solidFill>
                  <a:srgbClr val="02D038"/>
                </a:solidFill>
                <a:latin typeface="Arial"/>
                <a:ea typeface="MS PGothic"/>
              </a:rPr>
              <a:t> </a:t>
            </a:r>
            <a:r>
              <a:rPr lang="es-ES" sz="1400" b="1" kern="0" dirty="0" err="1">
                <a:solidFill>
                  <a:srgbClr val="02D038"/>
                </a:solidFill>
                <a:latin typeface="Arial"/>
                <a:ea typeface="MS PGothic"/>
              </a:rPr>
              <a:t>Area</a:t>
            </a:r>
            <a:endParaRPr lang="es-ES" sz="1400" b="1" kern="0" dirty="0">
              <a:solidFill>
                <a:srgbClr val="02D038"/>
              </a:solidFill>
              <a:latin typeface="Arial"/>
              <a:ea typeface="MS PGothic"/>
            </a:endParaRPr>
          </a:p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  <a:defRPr/>
            </a:pPr>
            <a:r>
              <a:rPr lang="es-ES" sz="1400" b="1" kern="0" dirty="0">
                <a:solidFill>
                  <a:srgbClr val="1F02D0"/>
                </a:solidFill>
                <a:latin typeface="Arial"/>
                <a:ea typeface="MS PGothic"/>
              </a:rPr>
              <a:t>Sector III: </a:t>
            </a:r>
            <a:r>
              <a:rPr lang="es-ES" sz="1400" b="1" kern="0" dirty="0" err="1">
                <a:solidFill>
                  <a:srgbClr val="1F02D0"/>
                </a:solidFill>
                <a:latin typeface="Arial"/>
                <a:ea typeface="MS PGothic"/>
              </a:rPr>
              <a:t>Gasholders</a:t>
            </a:r>
            <a:r>
              <a:rPr lang="es-ES" sz="1400" b="1" kern="0" dirty="0">
                <a:solidFill>
                  <a:srgbClr val="1F02D0"/>
                </a:solidFill>
                <a:latin typeface="Arial"/>
                <a:ea typeface="MS PGothic"/>
              </a:rPr>
              <a:t> </a:t>
            </a:r>
            <a:r>
              <a:rPr lang="es-ES" sz="1400" b="1" kern="0" dirty="0" err="1">
                <a:solidFill>
                  <a:srgbClr val="1F02D0"/>
                </a:solidFill>
                <a:latin typeface="Arial"/>
                <a:ea typeface="MS PGothic"/>
              </a:rPr>
              <a:t>Area</a:t>
            </a:r>
            <a:endParaRPr lang="es-ES" sz="1400" b="1" kern="0" dirty="0">
              <a:solidFill>
                <a:srgbClr val="1F02D0"/>
              </a:solidFill>
              <a:latin typeface="Arial"/>
              <a:ea typeface="MS PGothic"/>
            </a:endParaRPr>
          </a:p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  <a:defRPr/>
            </a:pPr>
            <a:endParaRPr lang="es-ES" sz="1400" b="1" kern="0" dirty="0">
              <a:solidFill>
                <a:srgbClr val="1F02D0"/>
              </a:solidFill>
              <a:latin typeface="Arial"/>
              <a:ea typeface="MS PGothic"/>
            </a:endParaRPr>
          </a:p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  <a:defRPr/>
            </a:pPr>
            <a:endParaRPr lang="es-ES" sz="1400" b="1" kern="0" dirty="0">
              <a:solidFill>
                <a:srgbClr val="1F02D0"/>
              </a:solidFill>
              <a:latin typeface="Arial"/>
              <a:ea typeface="MS PGothic"/>
            </a:endParaRPr>
          </a:p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  <a:defRPr/>
            </a:pPr>
            <a:r>
              <a:rPr lang="es-ES" sz="1200" b="1" kern="0" dirty="0" err="1">
                <a:latin typeface="Arial"/>
                <a:ea typeface="MS PGothic"/>
              </a:rPr>
              <a:t>Pressure</a:t>
            </a:r>
            <a:r>
              <a:rPr lang="es-ES" sz="1200" b="1" kern="0" dirty="0">
                <a:latin typeface="Arial"/>
                <a:ea typeface="MS PGothic"/>
              </a:rPr>
              <a:t>: 620 </a:t>
            </a:r>
            <a:r>
              <a:rPr lang="es-ES" sz="1200" b="1" kern="0" dirty="0" err="1">
                <a:latin typeface="Arial"/>
                <a:ea typeface="MS PGothic"/>
              </a:rPr>
              <a:t>mm.c.a</a:t>
            </a:r>
            <a:r>
              <a:rPr lang="es-ES" sz="1200" b="1" kern="0" dirty="0">
                <a:latin typeface="Arial"/>
                <a:ea typeface="MS PGothic"/>
              </a:rPr>
              <a:t>.</a:t>
            </a:r>
          </a:p>
          <a:p>
            <a:pPr marL="247650" indent="-247650" eaLnBrk="0" hangingPunct="0">
              <a:spcBef>
                <a:spcPct val="20000"/>
              </a:spcBef>
              <a:buClr>
                <a:srgbClr val="FF3700"/>
              </a:buClr>
              <a:defRPr/>
            </a:pPr>
            <a:endParaRPr lang="es-ES" sz="1200" kern="0" dirty="0">
              <a:solidFill>
                <a:srgbClr val="FF3700"/>
              </a:solidFill>
              <a:latin typeface="Arial"/>
              <a:ea typeface="MS PGothic"/>
            </a:endParaRPr>
          </a:p>
        </p:txBody>
      </p:sp>
      <p:sp>
        <p:nvSpPr>
          <p:cNvPr id="29" name="Título 12"/>
          <p:cNvSpPr txBox="1">
            <a:spLocks/>
          </p:cNvSpPr>
          <p:nvPr/>
        </p:nvSpPr>
        <p:spPr bwMode="auto">
          <a:xfrm>
            <a:off x="259104" y="307543"/>
            <a:ext cx="8388710" cy="4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000" kern="0" dirty="0">
                <a:solidFill>
                  <a:srgbClr val="FF3700"/>
                </a:solidFill>
                <a:latin typeface="Calibri" panose="020F0502020204030204" pitchFamily="34" charset="0"/>
              </a:rPr>
              <a:t>New COG Distribution Layout -  Factory of </a:t>
            </a:r>
            <a:r>
              <a:rPr lang="en-US" sz="2000" kern="0" dirty="0" err="1">
                <a:solidFill>
                  <a:srgbClr val="FF3700"/>
                </a:solidFill>
                <a:latin typeface="Calibri" panose="020F0502020204030204" pitchFamily="34" charset="0"/>
              </a:rPr>
              <a:t>Veriña</a:t>
            </a:r>
            <a:endParaRPr lang="en-US" sz="2000" kern="0" dirty="0">
              <a:solidFill>
                <a:srgbClr val="FF37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2000" kern="0" dirty="0">
              <a:solidFill>
                <a:srgbClr val="FF37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2"/>
          <p:cNvSpPr txBox="1">
            <a:spLocks/>
          </p:cNvSpPr>
          <p:nvPr/>
        </p:nvSpPr>
        <p:spPr bwMode="auto">
          <a:xfrm>
            <a:off x="259104" y="307543"/>
            <a:ext cx="8388710" cy="4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000" kern="0" dirty="0">
                <a:solidFill>
                  <a:srgbClr val="FF3700"/>
                </a:solidFill>
                <a:latin typeface="Calibri" panose="020F0502020204030204" pitchFamily="34" charset="0"/>
              </a:rPr>
              <a:t>COG Distribution Layout -  Factory of </a:t>
            </a:r>
            <a:r>
              <a:rPr lang="en-US" sz="2000" kern="0" dirty="0" err="1">
                <a:solidFill>
                  <a:srgbClr val="FF3700"/>
                </a:solidFill>
                <a:latin typeface="Calibri" panose="020F0502020204030204" pitchFamily="34" charset="0"/>
              </a:rPr>
              <a:t>Veriña</a:t>
            </a:r>
            <a:r>
              <a:rPr lang="en-US" sz="2000" kern="0" dirty="0">
                <a:solidFill>
                  <a:srgbClr val="FF3700"/>
                </a:solidFill>
                <a:latin typeface="Calibri" panose="020F0502020204030204" pitchFamily="34" charset="0"/>
              </a:rPr>
              <a:t> – Sector III</a:t>
            </a:r>
          </a:p>
          <a:p>
            <a:pPr>
              <a:defRPr/>
            </a:pPr>
            <a:endParaRPr lang="en-US" sz="2000" kern="0" dirty="0">
              <a:solidFill>
                <a:srgbClr val="FF37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4" y="851681"/>
            <a:ext cx="8562688" cy="5306570"/>
          </a:xfrm>
          <a:prstGeom prst="rect">
            <a:avLst/>
          </a:prstGeom>
        </p:spPr>
      </p:pic>
      <p:sp>
        <p:nvSpPr>
          <p:cNvPr id="11" name="20 CuadroTexto">
            <a:extLst>
              <a:ext uri="{FF2B5EF4-FFF2-40B4-BE49-F238E27FC236}">
                <a16:creationId xmlns:a16="http://schemas.microsoft.com/office/drawing/2014/main" id="{6802742B-FC9B-4B70-AEAC-33B1BAAF4662}"/>
              </a:ext>
            </a:extLst>
          </p:cNvPr>
          <p:cNvSpPr txBox="1"/>
          <p:nvPr/>
        </p:nvSpPr>
        <p:spPr>
          <a:xfrm>
            <a:off x="8920716" y="851681"/>
            <a:ext cx="315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s-ES" kern="0" dirty="0">
                <a:solidFill>
                  <a:srgbClr val="FF0000"/>
                </a:solidFill>
              </a:rPr>
              <a:t>ND 1400; 560 m </a:t>
            </a:r>
            <a:endParaRPr lang="es-ES" sz="1400" kern="0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endParaRPr lang="es-ES" sz="1400" kern="0" dirty="0">
              <a:solidFill>
                <a:srgbClr val="FF000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H="1" flipV="1">
            <a:off x="6060558" y="4242391"/>
            <a:ext cx="2349796" cy="12759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2247015" y="3402419"/>
            <a:ext cx="591878" cy="396949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3604438" y="2427329"/>
            <a:ext cx="712381" cy="44346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6060558" y="3504966"/>
            <a:ext cx="31899" cy="737425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 flipV="1">
            <a:off x="5422586" y="3164754"/>
            <a:ext cx="669872" cy="34021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 flipV="1">
            <a:off x="4316819" y="2427329"/>
            <a:ext cx="1105767" cy="73742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H="1">
            <a:off x="5070475" y="2649060"/>
            <a:ext cx="352112" cy="26559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H="1" flipV="1">
            <a:off x="2542511" y="3600893"/>
            <a:ext cx="359439" cy="34018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 flipV="1">
            <a:off x="1809909" y="3402419"/>
            <a:ext cx="437105" cy="396949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303039" y="3383928"/>
            <a:ext cx="1564297" cy="986053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7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2"/>
          <p:cNvSpPr txBox="1">
            <a:spLocks/>
          </p:cNvSpPr>
          <p:nvPr/>
        </p:nvSpPr>
        <p:spPr bwMode="auto">
          <a:xfrm>
            <a:off x="259104" y="307543"/>
            <a:ext cx="8388710" cy="4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000" kern="0" dirty="0">
                <a:solidFill>
                  <a:srgbClr val="FF3700"/>
                </a:solidFill>
                <a:latin typeface="Calibri" panose="020F0502020204030204" pitchFamily="34" charset="0"/>
              </a:rPr>
              <a:t>COG Distribution Layout -  Factory of </a:t>
            </a:r>
            <a:r>
              <a:rPr lang="en-US" sz="2000" kern="0" dirty="0" err="1">
                <a:solidFill>
                  <a:srgbClr val="FF3700"/>
                </a:solidFill>
                <a:latin typeface="Calibri" panose="020F0502020204030204" pitchFamily="34" charset="0"/>
              </a:rPr>
              <a:t>Veriña</a:t>
            </a:r>
            <a:r>
              <a:rPr lang="en-US" sz="2000" kern="0" dirty="0">
                <a:solidFill>
                  <a:srgbClr val="FF3700"/>
                </a:solidFill>
                <a:latin typeface="Calibri" panose="020F0502020204030204" pitchFamily="34" charset="0"/>
              </a:rPr>
              <a:t> – Sector II</a:t>
            </a:r>
          </a:p>
          <a:p>
            <a:pPr>
              <a:defRPr/>
            </a:pPr>
            <a:endParaRPr lang="en-US" sz="2000" kern="0" dirty="0">
              <a:solidFill>
                <a:srgbClr val="FF3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20 CuadroTexto">
            <a:extLst>
              <a:ext uri="{FF2B5EF4-FFF2-40B4-BE49-F238E27FC236}">
                <a16:creationId xmlns:a16="http://schemas.microsoft.com/office/drawing/2014/main" id="{6802742B-FC9B-4B70-AEAC-33B1BAAF4662}"/>
              </a:ext>
            </a:extLst>
          </p:cNvPr>
          <p:cNvSpPr txBox="1"/>
          <p:nvPr/>
        </p:nvSpPr>
        <p:spPr>
          <a:xfrm>
            <a:off x="8808658" y="851681"/>
            <a:ext cx="329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defRPr/>
            </a:pPr>
            <a:r>
              <a:rPr lang="es-ES" kern="0" dirty="0">
                <a:solidFill>
                  <a:srgbClr val="FF0000"/>
                </a:solidFill>
              </a:rPr>
              <a:t>ND 1400; 750 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4" y="851681"/>
            <a:ext cx="8388710" cy="5648635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 flipH="1">
            <a:off x="1658680" y="1463040"/>
            <a:ext cx="4704020" cy="378944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 flipV="1">
            <a:off x="6362700" y="1463040"/>
            <a:ext cx="342900" cy="18886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6662902" y="1031358"/>
            <a:ext cx="726726" cy="620542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1221576" y="5582095"/>
            <a:ext cx="1021894" cy="91822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 flipV="1">
            <a:off x="7762276" y="1116419"/>
            <a:ext cx="796933" cy="346622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1221685" y="5252484"/>
            <a:ext cx="436995" cy="355993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7989827" y="1111484"/>
            <a:ext cx="170915" cy="14030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 flipV="1">
            <a:off x="6823746" y="1507483"/>
            <a:ext cx="346775" cy="220296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1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2"/>
          <p:cNvSpPr txBox="1">
            <a:spLocks/>
          </p:cNvSpPr>
          <p:nvPr/>
        </p:nvSpPr>
        <p:spPr bwMode="auto">
          <a:xfrm>
            <a:off x="259104" y="307543"/>
            <a:ext cx="8388710" cy="4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000" kern="0" dirty="0">
                <a:solidFill>
                  <a:srgbClr val="FF3700"/>
                </a:solidFill>
                <a:latin typeface="Calibri" panose="020F0502020204030204" pitchFamily="34" charset="0"/>
              </a:rPr>
              <a:t>COG Distribution Layout -  Factory of </a:t>
            </a:r>
            <a:r>
              <a:rPr lang="en-US" sz="2000" kern="0" dirty="0" err="1">
                <a:solidFill>
                  <a:srgbClr val="FF3700"/>
                </a:solidFill>
                <a:latin typeface="Calibri" panose="020F0502020204030204" pitchFamily="34" charset="0"/>
              </a:rPr>
              <a:t>Veriña</a:t>
            </a:r>
            <a:r>
              <a:rPr lang="en-US" sz="2000" kern="0" dirty="0">
                <a:solidFill>
                  <a:srgbClr val="FF3700"/>
                </a:solidFill>
                <a:latin typeface="Calibri" panose="020F0502020204030204" pitchFamily="34" charset="0"/>
              </a:rPr>
              <a:t> – Sector I</a:t>
            </a:r>
          </a:p>
          <a:p>
            <a:pPr>
              <a:defRPr/>
            </a:pPr>
            <a:endParaRPr lang="en-US" sz="2000" kern="0" dirty="0">
              <a:solidFill>
                <a:srgbClr val="FF3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20 CuadroTexto">
            <a:extLst>
              <a:ext uri="{FF2B5EF4-FFF2-40B4-BE49-F238E27FC236}">
                <a16:creationId xmlns:a16="http://schemas.microsoft.com/office/drawing/2014/main" id="{6802742B-FC9B-4B70-AEAC-33B1BAAF4662}"/>
              </a:ext>
            </a:extLst>
          </p:cNvPr>
          <p:cNvSpPr txBox="1"/>
          <p:nvPr/>
        </p:nvSpPr>
        <p:spPr>
          <a:xfrm>
            <a:off x="8808658" y="851681"/>
            <a:ext cx="329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defRPr/>
            </a:pPr>
            <a:r>
              <a:rPr lang="es-ES" kern="0" dirty="0">
                <a:solidFill>
                  <a:srgbClr val="FF0000"/>
                </a:solidFill>
              </a:rPr>
              <a:t>ND 1400; 210 m</a:t>
            </a:r>
          </a:p>
          <a:p>
            <a:pPr algn="just" eaLnBrk="0" hangingPunct="0">
              <a:defRPr/>
            </a:pPr>
            <a:r>
              <a:rPr lang="es-ES" kern="0" dirty="0">
                <a:solidFill>
                  <a:srgbClr val="FF0000"/>
                </a:solidFill>
              </a:rPr>
              <a:t>ND 1200; 380 m</a:t>
            </a:r>
          </a:p>
          <a:p>
            <a:pPr algn="just" eaLnBrk="0" hangingPunct="0">
              <a:defRPr/>
            </a:pPr>
            <a:r>
              <a:rPr lang="es-ES" kern="0" dirty="0">
                <a:solidFill>
                  <a:srgbClr val="FF0000"/>
                </a:solidFill>
              </a:rPr>
              <a:t>ND 800; 40 m</a:t>
            </a:r>
          </a:p>
          <a:p>
            <a:pPr algn="just" eaLnBrk="0" hangingPunct="0">
              <a:defRPr/>
            </a:pPr>
            <a:r>
              <a:rPr lang="es-ES" kern="0" dirty="0">
                <a:solidFill>
                  <a:srgbClr val="FF0000"/>
                </a:solidFill>
              </a:rPr>
              <a:t>ND 700; 240 m</a:t>
            </a:r>
            <a:endParaRPr lang="es-ES" sz="1400" kern="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4" y="946298"/>
            <a:ext cx="8338752" cy="5781422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H="1">
            <a:off x="2371060" y="946298"/>
            <a:ext cx="797442" cy="4572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2160258" y="1317622"/>
            <a:ext cx="352113" cy="224099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 flipV="1">
            <a:off x="2164864" y="1531089"/>
            <a:ext cx="2288595" cy="1509823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1020726" y="3056453"/>
            <a:ext cx="3435821" cy="270639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 flipV="1">
            <a:off x="3043583" y="4118346"/>
            <a:ext cx="374068" cy="29130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69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F41EE9A4D3C44E8FE987ABC872457B" ma:contentTypeVersion="16" ma:contentTypeDescription="Crear nuevo documento." ma:contentTypeScope="" ma:versionID="822d1489fd07504998bc9e33b8abeea7">
  <xsd:schema xmlns:xsd="http://www.w3.org/2001/XMLSchema" xmlns:xs="http://www.w3.org/2001/XMLSchema" xmlns:p="http://schemas.microsoft.com/office/2006/metadata/properties" xmlns:ns1="http://schemas.microsoft.com/sharepoint/v3" xmlns:ns2="7678ab27-3311-469c-86f6-51d795a1ecb9" xmlns:ns3="5ebfe14d-1b35-4240-89e9-357b1003906d" xmlns:ns4="8668ad08-a45e-4884-9cfe-7bb268ccb337" xmlns:ns5="482e65e7-2a57-49bd-b364-d62f7e44f80d" targetNamespace="http://schemas.microsoft.com/office/2006/metadata/properties" ma:root="true" ma:fieldsID="5357afdbdd4151f186b3285504418c65" ns1:_="" ns2:_="" ns3:_="" ns4:_="" ns5:_="">
    <xsd:import namespace="http://schemas.microsoft.com/sharepoint/v3"/>
    <xsd:import namespace="7678ab27-3311-469c-86f6-51d795a1ecb9"/>
    <xsd:import namespace="5ebfe14d-1b35-4240-89e9-357b1003906d"/>
    <xsd:import namespace="8668ad08-a45e-4884-9cfe-7bb268ccb337"/>
    <xsd:import namespace="482e65e7-2a57-49bd-b364-d62f7e44f80d"/>
    <xsd:element name="properties">
      <xsd:complexType>
        <xsd:sequence>
          <xsd:element name="documentManagement">
            <xsd:complexType>
              <xsd:all>
                <xsd:element ref="ns2:Revisi_x00f3_n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Revisar" minOccurs="0"/>
                <xsd:element ref="ns2:Responsable" minOccurs="0"/>
                <xsd:element ref="ns2:Tipo_x0020_de_x0020_documento" minOccurs="0"/>
                <xsd:element ref="ns2:Publicado" minOccurs="0"/>
                <xsd:element ref="ns2:Centro_x0020_de_x0020_Trabajo" minOccurs="0"/>
                <xsd:element ref="ns3:OldID" minOccurs="0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9" nillable="true" ma:displayName="Remitente del correo electrónico" ma:hidden="true" ma:internalName="EmailSender">
      <xsd:simpleType>
        <xsd:restriction base="dms:Note">
          <xsd:maxLength value="255"/>
        </xsd:restriction>
      </xsd:simpleType>
    </xsd:element>
    <xsd:element name="EmailTo" ma:index="10" nillable="true" ma:displayName="Correo electrónico para" ma:hidden="true" ma:internalName="EmailTo">
      <xsd:simpleType>
        <xsd:restriction base="dms:Note">
          <xsd:maxLength value="255"/>
        </xsd:restriction>
      </xsd:simpleType>
    </xsd:element>
    <xsd:element name="EmailCc" ma:index="11" nillable="true" ma:displayName="Copia de correo electrónico" ma:hidden="true" ma:internalName="EmailCc">
      <xsd:simpleType>
        <xsd:restriction base="dms:Note">
          <xsd:maxLength value="255"/>
        </xsd:restriction>
      </xsd:simpleType>
    </xsd:element>
    <xsd:element name="EmailFrom" ma:index="12" nillable="true" ma:displayName="Correo electrónico de" ma:hidden="true" ma:internalName="EmailFrom">
      <xsd:simpleType>
        <xsd:restriction base="dms:Text"/>
      </xsd:simpleType>
    </xsd:element>
    <xsd:element name="EmailSubject" ma:index="13" nillable="true" ma:displayName="Asunto del correo electrónico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ab27-3311-469c-86f6-51d795a1ecb9" elementFormDefault="qualified">
    <xsd:import namespace="http://schemas.microsoft.com/office/2006/documentManagement/types"/>
    <xsd:import namespace="http://schemas.microsoft.com/office/infopath/2007/PartnerControls"/>
    <xsd:element name="Revisi_x00f3_n" ma:index="8" nillable="true" ma:displayName="Revisión" ma:internalName="Revisi_x00f3_n">
      <xsd:simpleType>
        <xsd:restriction base="dms:Text">
          <xsd:maxLength value="255"/>
        </xsd:restriction>
      </xsd:simpleType>
    </xsd:element>
    <xsd:element name="Revisar" ma:index="14" nillable="true" ma:displayName="Próxima revisión" ma:format="DateOnly" ma:internalName="Revisar">
      <xsd:simpleType>
        <xsd:restriction base="dms:DateTime"/>
      </xsd:simpleType>
    </xsd:element>
    <xsd:element name="Responsable" ma:index="15" nillable="true" ma:displayName="Responsable" ma:internalName="Responsable">
      <xsd:simpleType>
        <xsd:restriction base="dms:Text">
          <xsd:maxLength value="255"/>
        </xsd:restriction>
      </xsd:simpleType>
    </xsd:element>
    <xsd:element name="Tipo_x0020_de_x0020_documento" ma:index="16" nillable="true" ma:displayName="Tipo de documento" ma:format="Dropdown" ma:internalName="Tipo_x0020_de_x0020_documento">
      <xsd:simpleType>
        <xsd:restriction base="dms:Choice">
          <xsd:enumeration value="Emergencias"/>
          <xsd:enumeration value="Identificación de riesgos"/>
        </xsd:restriction>
      </xsd:simpleType>
    </xsd:element>
    <xsd:element name="Publicado" ma:index="17" nillable="true" ma:displayName="Publicado" ma:format="DateOnly" ma:internalName="Publicado">
      <xsd:simpleType>
        <xsd:restriction base="dms:DateTime"/>
      </xsd:simpleType>
    </xsd:element>
    <xsd:element name="Centro_x0020_de_x0020_Trabajo" ma:index="18" nillable="true" ma:displayName="Centro de Trabajo" ma:format="Dropdown" ma:internalName="Centro_x0020_de_x0020_Trabajo">
      <xsd:simpleType>
        <xsd:restriction base="dms:Choice">
          <xsd:enumeration value="AVILÉS"/>
          <xsd:enumeration value="GIJÓN"/>
          <xsd:enumeration value="ABOÑO"/>
          <xsd:enumeration value="ASTURIAS"/>
          <xsd:enumeration value="ETXEBARRI"/>
          <xsd:enumeration value="LESAKA"/>
          <xsd:enumeration value="SAGUNT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fe14d-1b35-4240-89e9-357b1003906d" elementFormDefault="qualified">
    <xsd:import namespace="http://schemas.microsoft.com/office/2006/documentManagement/types"/>
    <xsd:import namespace="http://schemas.microsoft.com/office/infopath/2007/PartnerControls"/>
    <xsd:element name="OldID" ma:index="19" nillable="true" ma:displayName="OldID" ma:decimals="0" ma:internalName="Old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8ad08-a45e-4884-9cfe-7bb268ccb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5e7-2a57-49bd-b364-d62f7e44f80d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Publicado xmlns="7678ab27-3311-469c-86f6-51d795a1ecb9" xsi:nil="true"/>
    <EmailSender xmlns="http://schemas.microsoft.com/sharepoint/v3" xsi:nil="true"/>
    <EmailFrom xmlns="http://schemas.microsoft.com/sharepoint/v3" xsi:nil="true"/>
    <Revisar xmlns="7678ab27-3311-469c-86f6-51d795a1ecb9">2024-03-30T23:00:00+00:00</Revisar>
    <Responsable xmlns="7678ab27-3311-469c-86f6-51d795a1ecb9">Fernando Rey López</Responsable>
    <EmailSubject xmlns="http://schemas.microsoft.com/sharepoint/v3" xsi:nil="true"/>
    <Revisi_x00f3_n xmlns="7678ab27-3311-469c-86f6-51d795a1ecb9">9</Revisi_x00f3_n>
    <Centro_x0020_de_x0020_Trabajo xmlns="7678ab27-3311-469c-86f6-51d795a1ecb9">GIJÓN</Centro_x0020_de_x0020_Trabajo>
    <Tipo_x0020_de_x0020_documento xmlns="7678ab27-3311-469c-86f6-51d795a1ecb9">Emergencias</Tipo_x0020_de_x0020_documento>
    <EmailCc xmlns="http://schemas.microsoft.com/sharepoint/v3" xsi:nil="true"/>
    <OldID xmlns="5ebfe14d-1b35-4240-89e9-357b1003906d" xsi:nil="true"/>
  </documentManagement>
</p:properties>
</file>

<file path=customXml/itemProps1.xml><?xml version="1.0" encoding="utf-8"?>
<ds:datastoreItem xmlns:ds="http://schemas.openxmlformats.org/officeDocument/2006/customXml" ds:itemID="{B1E49264-5FEE-47D3-B2A5-EFF49E7160E4}"/>
</file>

<file path=customXml/itemProps2.xml><?xml version="1.0" encoding="utf-8"?>
<ds:datastoreItem xmlns:ds="http://schemas.openxmlformats.org/officeDocument/2006/customXml" ds:itemID="{8AB3EDA9-2987-4527-8806-45699DEFBB90}"/>
</file>

<file path=customXml/itemProps3.xml><?xml version="1.0" encoding="utf-8"?>
<ds:datastoreItem xmlns:ds="http://schemas.openxmlformats.org/officeDocument/2006/customXml" ds:itemID="{6AC4E178-1D98-4B2F-B80D-FC7121758193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122</Words>
  <Application>Microsoft Office PowerPoint</Application>
  <PresentationFormat>Panorámica</PresentationFormat>
  <Paragraphs>31</Paragraphs>
  <Slides>4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2_Design padrão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Suarez Lafuente, Pedro Manuel</dc:creator>
  <cp:lastModifiedBy>Suarez Lafuente, Pedro Manuel</cp:lastModifiedBy>
  <cp:revision>21</cp:revision>
  <dcterms:created xsi:type="dcterms:W3CDTF">2018-06-28T09:54:51Z</dcterms:created>
  <dcterms:modified xsi:type="dcterms:W3CDTF">2021-02-23T16:18:39Z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122800</vt:r8>
  </property>
  <property fmtid="{D5CDD505-2E9C-101B-9397-08002B2CF9AE}" pid="3" name="ContentTypeId">
    <vt:lpwstr>0x010100DAF41EE9A4D3C44E8FE987ABC872457B</vt:lpwstr>
  </property>
</Properties>
</file>